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34" r:id="rId1"/>
  </p:sldMasterIdLst>
  <p:notesMasterIdLst>
    <p:notesMasterId r:id="rId52"/>
  </p:notesMasterIdLst>
  <p:handoutMasterIdLst>
    <p:handoutMasterId r:id="rId53"/>
  </p:handoutMasterIdLst>
  <p:sldIdLst>
    <p:sldId id="328" r:id="rId2"/>
    <p:sldId id="345" r:id="rId3"/>
    <p:sldId id="347" r:id="rId4"/>
    <p:sldId id="271" r:id="rId5"/>
    <p:sldId id="266" r:id="rId6"/>
    <p:sldId id="267" r:id="rId7"/>
    <p:sldId id="268" r:id="rId8"/>
    <p:sldId id="269" r:id="rId9"/>
    <p:sldId id="346" r:id="rId10"/>
    <p:sldId id="280" r:id="rId11"/>
    <p:sldId id="286" r:id="rId12"/>
    <p:sldId id="285" r:id="rId13"/>
    <p:sldId id="348" r:id="rId14"/>
    <p:sldId id="288" r:id="rId15"/>
    <p:sldId id="289" r:id="rId16"/>
    <p:sldId id="290" r:id="rId17"/>
    <p:sldId id="344" r:id="rId18"/>
    <p:sldId id="295" r:id="rId19"/>
    <p:sldId id="335" r:id="rId20"/>
    <p:sldId id="337" r:id="rId21"/>
    <p:sldId id="321" r:id="rId22"/>
    <p:sldId id="339" r:id="rId23"/>
    <p:sldId id="340" r:id="rId24"/>
    <p:sldId id="341" r:id="rId25"/>
    <p:sldId id="316" r:id="rId26"/>
    <p:sldId id="320" r:id="rId27"/>
    <p:sldId id="326" r:id="rId28"/>
    <p:sldId id="350" r:id="rId29"/>
    <p:sldId id="351" r:id="rId30"/>
    <p:sldId id="294" r:id="rId31"/>
    <p:sldId id="349" r:id="rId32"/>
    <p:sldId id="283" r:id="rId33"/>
    <p:sldId id="257" r:id="rId34"/>
    <p:sldId id="263" r:id="rId35"/>
    <p:sldId id="264" r:id="rId36"/>
    <p:sldId id="265" r:id="rId37"/>
    <p:sldId id="274" r:id="rId38"/>
    <p:sldId id="276" r:id="rId39"/>
    <p:sldId id="298" r:id="rId40"/>
    <p:sldId id="300" r:id="rId41"/>
    <p:sldId id="275" r:id="rId42"/>
    <p:sldId id="352" r:id="rId43"/>
    <p:sldId id="277" r:id="rId44"/>
    <p:sldId id="278" r:id="rId45"/>
    <p:sldId id="279" r:id="rId46"/>
    <p:sldId id="287" r:id="rId47"/>
    <p:sldId id="353" r:id="rId48"/>
    <p:sldId id="354" r:id="rId49"/>
    <p:sldId id="355" r:id="rId50"/>
    <p:sldId id="297" r:id="rId51"/>
  </p:sldIdLst>
  <p:sldSz cx="12192000" cy="6858000"/>
  <p:notesSz cx="6797675" cy="9928225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377B"/>
    <a:srgbClr val="4F8448"/>
    <a:srgbClr val="9AB3E2"/>
    <a:srgbClr val="7FAAFF"/>
    <a:srgbClr val="7FC6FF"/>
    <a:srgbClr val="969696"/>
    <a:srgbClr val="003366"/>
    <a:srgbClr val="333333"/>
    <a:srgbClr val="7F7F7F"/>
    <a:srgbClr val="3379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99"/>
    <p:restoredTop sz="86224" autoAdjust="0"/>
  </p:normalViewPr>
  <p:slideViewPr>
    <p:cSldViewPr snapToGrid="0" snapToObjects="1">
      <p:cViewPr>
        <p:scale>
          <a:sx n="130" d="100"/>
          <a:sy n="130" d="100"/>
        </p:scale>
        <p:origin x="320" y="1024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50" d="100"/>
        <a:sy n="150" d="100"/>
      </p:scale>
      <p:origin x="0" y="67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7FAF4CF-5BFF-CD4D-B72C-6F467672C1FD}" type="datetime1">
              <a:rPr lang="de-DE"/>
              <a:pPr>
                <a:defRPr/>
              </a:pPr>
              <a:t>16.06.22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87B7582-FF21-1E4A-9A48-DFEDC81367CE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1220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02009670-753E-7A4B-81CA-A5E1B867BB5F}" type="datetime1">
              <a:rPr lang="de-DE"/>
              <a:pPr>
                <a:defRPr/>
              </a:pPr>
              <a:t>16.06.22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13525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1038" y="4716463"/>
            <a:ext cx="5435600" cy="44688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 Neue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42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" charset="0"/>
        <a:ea typeface="ＭＳ Ｐゴシック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13525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6557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2734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Brown = Brown University,</a:t>
            </a:r>
            <a:r>
              <a:rPr lang="en-US" baseline="0"/>
              <a:t> RI  (W. Nelson Francis &amp; Henry Kucera)</a:t>
            </a:r>
            <a:endParaRPr lang="en-US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LOB = Lancaster –</a:t>
            </a:r>
            <a:r>
              <a:rPr lang="en-US" baseline="0"/>
              <a:t> Oslo – Bergen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Frown/FLOB = Freiburg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BLOB</a:t>
            </a:r>
            <a:r>
              <a:rPr lang="en-US" baseline="0"/>
              <a:t> = Before LOB, Lancaster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Penn Treebank = U of Pennsylvania, Philadelphia, PA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/>
              <a:t>BNC first released in 1994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>
                <a:sym typeface="Wingdings"/>
              </a:rPr>
              <a:t> im Deutschen wesentlich schlechtere Datenlage!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3242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sampling frame dices up linguistics population based on metadata categories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e.g. spoken vs. written; age group of speaker/author; text type / genre; 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categories often “orthogonal” to each other, but sometimes different subdivisions (e.g. text type | mode)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find specified number of available text for each cell of the grid ➞ ensures balance, approximates random sampling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3571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34907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989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7069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A6487F-09B6-A449-ADEF-96918B576CE0}" type="slidenum">
              <a:rPr lang="de-DE"/>
              <a:pPr>
                <a:defRPr/>
              </a:pPr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164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9F292-1B83-3448-8098-0C87D775321B}" type="slidenum">
              <a:rPr lang="en-GB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7260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 8" descr="univ-erlangen-schloss.png">
            <a:extLst>
              <a:ext uri="{FF2B5EF4-FFF2-40B4-BE49-F238E27FC236}">
                <a16:creationId xmlns:a16="http://schemas.microsoft.com/office/drawing/2014/main" id="{7B58DB9B-2397-8F43-A053-8DB390C7A6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" t="3109" r="405" b="18762"/>
          <a:stretch/>
        </p:blipFill>
        <p:spPr bwMode="auto">
          <a:xfrm>
            <a:off x="-19665" y="-29497"/>
            <a:ext cx="12250994" cy="47981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-9833" y="4736199"/>
            <a:ext cx="12241162" cy="169603"/>
          </a:xfrm>
          <a:prstGeom prst="rect">
            <a:avLst/>
          </a:prstGeom>
          <a:solidFill>
            <a:srgbClr val="003366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de-DE" sz="1800" dirty="0">
              <a:solidFill>
                <a:srgbClr val="000000"/>
              </a:solidFill>
              <a:latin typeface="Helvetica Neue"/>
            </a:endParaRPr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527901" y="1252800"/>
            <a:ext cx="11155299" cy="1620000"/>
          </a:xfrm>
        </p:spPr>
        <p:txBody>
          <a:bodyPr>
            <a:noAutofit/>
          </a:bodyPr>
          <a:lstStyle>
            <a:lvl1pPr>
              <a:lnSpc>
                <a:spcPts val="42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 userDrawn="1">
            <p:ph type="subTitle" idx="1"/>
          </p:nvPr>
        </p:nvSpPr>
        <p:spPr>
          <a:xfrm>
            <a:off x="527901" y="3402000"/>
            <a:ext cx="5731299" cy="108000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de-DE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ED04252-E9F9-F540-96EF-9EB9EFF7517F}"/>
              </a:ext>
            </a:extLst>
          </p:cNvPr>
          <p:cNvGrpSpPr/>
          <p:nvPr userDrawn="1"/>
        </p:nvGrpSpPr>
        <p:grpSpPr>
          <a:xfrm>
            <a:off x="6930329" y="5400288"/>
            <a:ext cx="4960452" cy="1457712"/>
            <a:chOff x="6930329" y="5400288"/>
            <a:chExt cx="4960452" cy="1457712"/>
          </a:xfrm>
        </p:grpSpPr>
        <p:pic>
          <p:nvPicPr>
            <p:cNvPr id="19" name="Bild 3" descr="fau-logo-philtheo.eps">
              <a:extLst>
                <a:ext uri="{FF2B5EF4-FFF2-40B4-BE49-F238E27FC236}">
                  <a16:creationId xmlns:a16="http://schemas.microsoft.com/office/drawing/2014/main" id="{88F355EF-D6BF-6F4B-BFB6-048C4C5722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5755" b="-25755"/>
            <a:stretch>
              <a:fillRect/>
            </a:stretch>
          </p:blipFill>
          <p:spPr bwMode="auto">
            <a:xfrm>
              <a:off x="8442251" y="5400288"/>
              <a:ext cx="3448530" cy="1457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4FD485E-00B0-7E49-AA89-9FC847CCDC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30329" y="5443868"/>
              <a:ext cx="1132844" cy="1014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427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 marL="277200">
              <a:lnSpc>
                <a:spcPct val="100000"/>
              </a:lnSpc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D12EC-DA1E-BD42-AD03-30BD15DD2A6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endParaRPr lang="de-DE" sz="10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6E80DB-2A8A-884F-8FF5-12774005A8A0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1" name="Bild 3" descr="fau-logo-philtheo.eps">
              <a:extLst>
                <a:ext uri="{FF2B5EF4-FFF2-40B4-BE49-F238E27FC236}">
                  <a16:creationId xmlns:a16="http://schemas.microsoft.com/office/drawing/2014/main" id="{8EE49C85-F250-2D4C-82B9-05364CD5EF3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716E049-BD56-A441-A673-EB3D487F40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  <p:cxnSp>
        <p:nvCxnSpPr>
          <p:cNvPr id="19" name="Gerade Verbindung 3">
            <a:extLst>
              <a:ext uri="{FF2B5EF4-FFF2-40B4-BE49-F238E27FC236}">
                <a16:creationId xmlns:a16="http://schemas.microsoft.com/office/drawing/2014/main" id="{6E1F1AA7-045B-6447-B0FB-D4241D74466E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11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D8C2CA6-C9C5-A64A-B7EB-92712A723451}"/>
              </a:ext>
            </a:extLst>
          </p:cNvPr>
          <p:cNvGrpSpPr/>
          <p:nvPr userDrawn="1"/>
        </p:nvGrpSpPr>
        <p:grpSpPr>
          <a:xfrm>
            <a:off x="-29498" y="-39329"/>
            <a:ext cx="12241163" cy="2035399"/>
            <a:chOff x="-29498" y="-39329"/>
            <a:chExt cx="12241163" cy="2035399"/>
          </a:xfrm>
        </p:grpSpPr>
        <p:pic>
          <p:nvPicPr>
            <p:cNvPr id="12" name="Bild 8" descr="univ-erlangen-schloss.png">
              <a:extLst>
                <a:ext uri="{FF2B5EF4-FFF2-40B4-BE49-F238E27FC236}">
                  <a16:creationId xmlns:a16="http://schemas.microsoft.com/office/drawing/2014/main" id="{BF8AD4A6-784D-4642-B60A-0AE9CCF48E8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6" t="2947" r="564" b="66152"/>
            <a:stretch/>
          </p:blipFill>
          <p:spPr bwMode="auto">
            <a:xfrm>
              <a:off x="-29497" y="-39329"/>
              <a:ext cx="12241162" cy="18976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-29498" y="1850979"/>
              <a:ext cx="12241162" cy="145091"/>
            </a:xfrm>
            <a:prstGeom prst="rect">
              <a:avLst/>
            </a:prstGeom>
            <a:solidFill>
              <a:srgbClr val="00336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de-DE" sz="1800" dirty="0">
                <a:solidFill>
                  <a:srgbClr val="000000"/>
                </a:solidFill>
                <a:latin typeface="Helvetica Neue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 userDrawn="1">
            <p:ph type="title"/>
          </p:nvPr>
        </p:nvSpPr>
        <p:spPr>
          <a:xfrm>
            <a:off x="518474" y="3247200"/>
            <a:ext cx="11164726" cy="900000"/>
          </a:xfrm>
        </p:spPr>
        <p:txBody>
          <a:bodyPr>
            <a:normAutofit/>
          </a:bodyPr>
          <a:lstStyle>
            <a:lvl1pPr algn="l">
              <a:lnSpc>
                <a:spcPts val="3400"/>
              </a:lnSpc>
              <a:defRPr sz="2800" b="1" cap="none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64DE6E2-382D-6D41-AC96-C51B46D2462B}"/>
              </a:ext>
            </a:extLst>
          </p:cNvPr>
          <p:cNvGrpSpPr/>
          <p:nvPr userDrawn="1"/>
        </p:nvGrpSpPr>
        <p:grpSpPr>
          <a:xfrm>
            <a:off x="6930329" y="5400288"/>
            <a:ext cx="4960452" cy="1457712"/>
            <a:chOff x="6930329" y="5400288"/>
            <a:chExt cx="4960452" cy="1457712"/>
          </a:xfrm>
        </p:grpSpPr>
        <p:pic>
          <p:nvPicPr>
            <p:cNvPr id="10" name="Bild 3" descr="fau-logo-philtheo.eps">
              <a:extLst>
                <a:ext uri="{FF2B5EF4-FFF2-40B4-BE49-F238E27FC236}">
                  <a16:creationId xmlns:a16="http://schemas.microsoft.com/office/drawing/2014/main" id="{4C147F8A-96D3-3D4E-99B7-B6A4370BD4C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5755" b="-25755"/>
            <a:stretch>
              <a:fillRect/>
            </a:stretch>
          </p:blipFill>
          <p:spPr bwMode="auto">
            <a:xfrm>
              <a:off x="8442251" y="5400288"/>
              <a:ext cx="3448530" cy="1457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A771729-180A-4347-BFAF-4667E4FD351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6930329" y="5443868"/>
              <a:ext cx="1132844" cy="10147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668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10" name="Inhaltsplatzhalter 2"/>
          <p:cNvSpPr>
            <a:spLocks noGrp="1"/>
          </p:cNvSpPr>
          <p:nvPr>
            <p:ph sz="half" idx="1"/>
          </p:nvPr>
        </p:nvSpPr>
        <p:spPr>
          <a:xfrm>
            <a:off x="540067" y="1008672"/>
            <a:ext cx="5398820" cy="5399328"/>
          </a:xfrm>
        </p:spPr>
        <p:txBody>
          <a:bodyPr/>
          <a:lstStyle>
            <a:lvl1pPr marL="277200">
              <a:lnSpc>
                <a:spcPts val="2400"/>
              </a:lnSpc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2"/>
          </p:nvPr>
        </p:nvSpPr>
        <p:spPr>
          <a:xfrm>
            <a:off x="6284380" y="1008672"/>
            <a:ext cx="5398820" cy="5399328"/>
          </a:xfrm>
        </p:spPr>
        <p:txBody>
          <a:bodyPr/>
          <a:lstStyle>
            <a:lvl1pPr marL="27720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9A5AE6-B44D-2A4D-BE58-918F869F6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endParaRPr lang="de-DE" sz="1000" dirty="0"/>
          </a:p>
        </p:txBody>
      </p:sp>
      <p:cxnSp>
        <p:nvCxnSpPr>
          <p:cNvPr id="14" name="Gerade Verbindung 3">
            <a:extLst>
              <a:ext uri="{FF2B5EF4-FFF2-40B4-BE49-F238E27FC236}">
                <a16:creationId xmlns:a16="http://schemas.microsoft.com/office/drawing/2014/main" id="{575F0DE8-8D5F-BF4F-A2AB-1DE0EA30E591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6AD34F-351F-9245-AE35-B5236F7E6C38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6" name="Bild 3" descr="fau-logo-philtheo.eps">
              <a:extLst>
                <a:ext uri="{FF2B5EF4-FFF2-40B4-BE49-F238E27FC236}">
                  <a16:creationId xmlns:a16="http://schemas.microsoft.com/office/drawing/2014/main" id="{211A4B8E-733C-EB4A-8A76-E1DD2298BBC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A539C13-1707-5247-861E-6BAD8C695F7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5198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1727317" y="1074038"/>
            <a:ext cx="8640000" cy="486000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951538"/>
            <a:ext cx="7315200" cy="457200"/>
          </a:xfrm>
        </p:spPr>
        <p:txBody>
          <a:bodyPr/>
          <a:lstStyle>
            <a:lvl1pPr marL="0" indent="0">
              <a:lnSpc>
                <a:spcPts val="17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AD236-35BB-E04B-9C01-0FD39D2313F4}" type="slidenum">
              <a:rPr lang="de-DE" smtClean="0"/>
              <a:t>‹#›</a:t>
            </a:fld>
            <a:endParaRPr lang="de-DE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8A872-49C4-D941-A28D-EF8DAC89731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endParaRPr lang="de-DE" sz="1000" dirty="0"/>
          </a:p>
        </p:txBody>
      </p:sp>
      <p:cxnSp>
        <p:nvCxnSpPr>
          <p:cNvPr id="13" name="Gerade Verbindung 3">
            <a:extLst>
              <a:ext uri="{FF2B5EF4-FFF2-40B4-BE49-F238E27FC236}">
                <a16:creationId xmlns:a16="http://schemas.microsoft.com/office/drawing/2014/main" id="{868557BC-0967-3849-8944-03742BFD51E0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926655F-B82E-6541-8E8F-33323E5F9D3E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5" name="Bild 3" descr="fau-logo-philtheo.eps">
              <a:extLst>
                <a:ext uri="{FF2B5EF4-FFF2-40B4-BE49-F238E27FC236}">
                  <a16:creationId xmlns:a16="http://schemas.microsoft.com/office/drawing/2014/main" id="{9AE72333-E2D8-D44F-872A-154EC95180E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95647F3-3315-3B45-B5BB-4E54DB181F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2012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‹#›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E4C094-EDEF-0E4B-8709-136C6E48B2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endParaRPr lang="de-DE" sz="1000" dirty="0"/>
          </a:p>
        </p:txBody>
      </p:sp>
      <p:cxnSp>
        <p:nvCxnSpPr>
          <p:cNvPr id="10" name="Gerade Verbindung 3">
            <a:extLst>
              <a:ext uri="{FF2B5EF4-FFF2-40B4-BE49-F238E27FC236}">
                <a16:creationId xmlns:a16="http://schemas.microsoft.com/office/drawing/2014/main" id="{DA1C50B9-A503-D74E-B854-D2BAF4955FDA}"/>
              </a:ext>
            </a:extLst>
          </p:cNvPr>
          <p:cNvCxnSpPr>
            <a:cxnSpLocks/>
          </p:cNvCxnSpPr>
          <p:nvPr userDrawn="1"/>
        </p:nvCxnSpPr>
        <p:spPr>
          <a:xfrm flipH="1">
            <a:off x="527901" y="863600"/>
            <a:ext cx="11156102" cy="0"/>
          </a:xfrm>
          <a:prstGeom prst="line">
            <a:avLst/>
          </a:prstGeom>
          <a:ln>
            <a:solidFill>
              <a:srgbClr val="003366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752AAE-68BF-DB47-BE7C-61A3B382E61A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12" name="Bild 3" descr="fau-logo-philtheo.eps">
              <a:extLst>
                <a:ext uri="{FF2B5EF4-FFF2-40B4-BE49-F238E27FC236}">
                  <a16:creationId xmlns:a16="http://schemas.microsoft.com/office/drawing/2014/main" id="{54437FB7-B355-994F-9726-E43CA0430F4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75E6038-F9F4-824F-A449-27E52EA69C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115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470295C-8D87-2441-88D6-71D6B36DA00E}"/>
              </a:ext>
            </a:extLst>
          </p:cNvPr>
          <p:cNvGrpSpPr/>
          <p:nvPr userDrawn="1"/>
        </p:nvGrpSpPr>
        <p:grpSpPr>
          <a:xfrm>
            <a:off x="8420181" y="26468"/>
            <a:ext cx="3263820" cy="837129"/>
            <a:chOff x="8420181" y="26468"/>
            <a:chExt cx="3263820" cy="837129"/>
          </a:xfrm>
        </p:grpSpPr>
        <p:pic>
          <p:nvPicPr>
            <p:cNvPr id="7" name="Bild 3" descr="fau-logo-philtheo.eps">
              <a:extLst>
                <a:ext uri="{FF2B5EF4-FFF2-40B4-BE49-F238E27FC236}">
                  <a16:creationId xmlns:a16="http://schemas.microsoft.com/office/drawing/2014/main" id="{6786D189-6398-FE47-BA50-646FFC177A2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6457" b="-11291"/>
            <a:stretch/>
          </p:blipFill>
          <p:spPr bwMode="auto">
            <a:xfrm>
              <a:off x="9420210" y="56759"/>
              <a:ext cx="2263791" cy="806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F6CB924-1ECC-3A4F-BAE0-639D792C4B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8420181" y="26468"/>
              <a:ext cx="751275" cy="672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7992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609600"/>
            <a:ext cx="10464800" cy="1066800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812800" y="1981200"/>
            <a:ext cx="104648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>
              <a:solidFill>
                <a:srgbClr val="000000"/>
              </a:solidFill>
              <a:ea typeface="Osaka"/>
              <a:cs typeface="Osaka"/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>
              <a:solidFill>
                <a:srgbClr val="000000"/>
              </a:solidFill>
              <a:ea typeface="Osaka"/>
              <a:cs typeface="Osaka"/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9D786D-2903-024A-A059-50B64A4B14F4}" type="slidenum">
              <a:rPr lang="de-DE">
                <a:solidFill>
                  <a:srgbClr val="000000"/>
                </a:solidFill>
                <a:ea typeface="Osaka"/>
                <a:cs typeface="Osaka"/>
              </a:rPr>
              <a:pPr>
                <a:defRPr/>
              </a:pPr>
              <a:t>‹#›</a:t>
            </a:fld>
            <a:endParaRPr lang="de-DE">
              <a:solidFill>
                <a:srgbClr val="000000"/>
              </a:solidFill>
              <a:ea typeface="Osaka"/>
              <a:cs typeface="Osaka"/>
            </a:endParaRPr>
          </a:p>
        </p:txBody>
      </p:sp>
    </p:spTree>
    <p:extLst>
      <p:ext uri="{BB962C8B-B14F-4D97-AF65-F5344CB8AC3E}">
        <p14:creationId xmlns:p14="http://schemas.microsoft.com/office/powerpoint/2010/main" val="453101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527901" y="122548"/>
            <a:ext cx="7720553" cy="72355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527901" y="1008668"/>
            <a:ext cx="11156101" cy="540007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082868" y="6408741"/>
            <a:ext cx="601133" cy="449259"/>
          </a:xfrm>
          <a:prstGeom prst="rect">
            <a:avLst/>
          </a:prstGeom>
        </p:spPr>
        <p:txBody>
          <a:bodyPr vert="horz" lIns="91440" tIns="0" rIns="0" bIns="0" rtlCol="0" anchor="ctr" anchorCtr="0"/>
          <a:lstStyle>
            <a:lvl1pPr algn="r">
              <a:defRPr sz="1100">
                <a:solidFill>
                  <a:srgbClr val="969696"/>
                </a:solidFill>
                <a:latin typeface="Calibri" panose="020F0502020204030204" pitchFamily="34" charset="0"/>
                <a:ea typeface="ＭＳ Ｐゴシック" pitchFamily="34" charset="-128"/>
                <a:cs typeface="Calibri" panose="020F0502020204030204" pitchFamily="34" charset="0"/>
              </a:defRPr>
            </a:lvl1pPr>
          </a:lstStyle>
          <a:p>
            <a:pPr>
              <a:defRPr/>
            </a:pPr>
            <a:fld id="{742586CB-AD95-7B43-A4BD-A094174458C9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D826F0D-D5F3-CB4D-ACEC-2A4809B827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4426" y="6408740"/>
            <a:ext cx="9952417" cy="44925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defRPr>
            </a:lvl1pPr>
          </a:lstStyle>
          <a:p>
            <a:pPr algn="l"/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78" r:id="rId5"/>
    <p:sldLayoutId id="2147483964" r:id="rId6"/>
    <p:sldLayoutId id="2147483965" r:id="rId7"/>
    <p:sldLayoutId id="2147483979" r:id="rId8"/>
  </p:sldLayoutIdLst>
  <p:hf hdr="0" ftr="0" dt="0"/>
  <p:txStyles>
    <p:titleStyle>
      <a:lvl1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800" b="1" kern="1200">
          <a:solidFill>
            <a:srgbClr val="003366"/>
          </a:solidFill>
          <a:latin typeface="Candara" panose="020E0502030303020204" pitchFamily="34" charset="0"/>
          <a:ea typeface="ＭＳ Ｐゴシック" charset="0"/>
          <a:cs typeface="Calibri" panose="020F0502020204030204" pitchFamily="34" charset="0"/>
        </a:defRPr>
      </a:lvl1pPr>
      <a:lvl2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2pPr>
      <a:lvl3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3pPr>
      <a:lvl4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4pPr>
      <a:lvl5pPr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5pPr>
      <a:lvl6pPr marL="4572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400" b="1">
          <a:solidFill>
            <a:srgbClr val="003366"/>
          </a:solidFill>
          <a:latin typeface="Helvetica Neue" charset="0"/>
          <a:ea typeface="ＭＳ Ｐゴシック" charset="0"/>
          <a:cs typeface="ＭＳ Ｐゴシック" charset="0"/>
        </a:defRPr>
      </a:lvl9pPr>
    </p:titleStyle>
    <p:bodyStyle>
      <a:lvl1pPr marL="236538" indent="-276225" algn="l" defTabSz="457200" rtl="0" eaLnBrk="1" fontAlgn="base" hangingPunct="1">
        <a:lnSpc>
          <a:spcPts val="2400"/>
        </a:lnSpc>
        <a:spcBef>
          <a:spcPts val="480"/>
        </a:spcBef>
        <a:spcAft>
          <a:spcPct val="0"/>
        </a:spcAft>
        <a:buClr>
          <a:srgbClr val="003366"/>
        </a:buClr>
        <a:buSzPct val="100000"/>
        <a:buFont typeface="Lucida Grande" charset="0"/>
        <a:buChar char="●"/>
        <a:defRPr sz="20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1pPr>
      <a:lvl2pPr marL="630238" indent="-273050" algn="l" defTabSz="457200" rtl="0" eaLnBrk="1" fontAlgn="base" hangingPunct="1">
        <a:lnSpc>
          <a:spcPts val="2200"/>
        </a:lnSpc>
        <a:spcBef>
          <a:spcPts val="432"/>
        </a:spcBef>
        <a:spcAft>
          <a:spcPct val="0"/>
        </a:spcAft>
        <a:buClr>
          <a:srgbClr val="003366"/>
        </a:buClr>
        <a:buSzPct val="80000"/>
        <a:buFont typeface="Lucida Grande" charset="0"/>
        <a:buChar char="●"/>
        <a:tabLst/>
        <a:defRPr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2pPr>
      <a:lvl3pPr marL="939800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3pPr>
      <a:lvl4pPr marL="1203325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4pPr>
      <a:lvl5pPr marL="1466850" indent="-215900" algn="l" defTabSz="457200" rtl="0" eaLnBrk="1" fontAlgn="base" hangingPunct="1">
        <a:lnSpc>
          <a:spcPts val="2000"/>
        </a:lnSpc>
        <a:spcBef>
          <a:spcPts val="384"/>
        </a:spcBef>
        <a:spcAft>
          <a:spcPct val="0"/>
        </a:spcAft>
        <a:buClr>
          <a:srgbClr val="003366"/>
        </a:buClr>
        <a:buSzPct val="64000"/>
        <a:buFont typeface="Lucida Grande" charset="0"/>
        <a:buChar char="●"/>
        <a:tabLst/>
        <a:defRPr sz="1600" kern="12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indent="0" algn="l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universaldependencies.org/docs/format.html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cwb.sourceforge.net/" TargetMode="External"/><Relationship Id="rId2" Type="http://schemas.openxmlformats.org/officeDocument/2006/relationships/hyperlink" Target="https://corpora.linguistik.uni-erlangen.de/cqpweb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youtube.com/user/CorpusWorkbench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orpora.linguistik.uni-erlangen.de/demos/CQP/Europarl/" TargetMode="External"/><Relationship Id="rId2" Type="http://schemas.openxmlformats.org/officeDocument/2006/relationships/hyperlink" Target="https://corpora.linguistik.uni-erlangen.de/bncweb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rpora.linguistik.uni-erlangen.de/demos/auth/HGC/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://syrah.uni-koeln.de/varitext" TargetMode="External"/><Relationship Id="rId3" Type="http://schemas.openxmlformats.org/officeDocument/2006/relationships/hyperlink" Target="http://111.200.194.212/cqp/" TargetMode="External"/><Relationship Id="rId7" Type="http://schemas.openxmlformats.org/officeDocument/2006/relationships/hyperlink" Target="http://spanishfn.org/tools/cea/english" TargetMode="External"/><Relationship Id="rId12" Type="http://schemas.openxmlformats.org/officeDocument/2006/relationships/hyperlink" Target="http://diates.lingfil.uu.se/" TargetMode="External"/><Relationship Id="rId2" Type="http://schemas.openxmlformats.org/officeDocument/2006/relationships/hyperlink" Target="http://corpus.leeds.ac.uk/itweb/htdocs/Query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rpus.nytud.hu/mnsz/index_eng.html" TargetMode="External"/><Relationship Id="rId11" Type="http://schemas.openxmlformats.org/officeDocument/2006/relationships/hyperlink" Target="https://corpling.uis.georgetown.edu/cqp/" TargetMode="External"/><Relationship Id="rId5" Type="http://schemas.openxmlformats.org/officeDocument/2006/relationships/hyperlink" Target="http://www.linguateca.pt/ACDC/" TargetMode="External"/><Relationship Id="rId10" Type="http://schemas.openxmlformats.org/officeDocument/2006/relationships/hyperlink" Target="http://ordnet.dk/korpusdk/" TargetMode="External"/><Relationship Id="rId4" Type="http://schemas.openxmlformats.org/officeDocument/2006/relationships/hyperlink" Target="http://www.bfsu-corpus.org/channels/corpus" TargetMode="External"/><Relationship Id="rId9" Type="http://schemas.openxmlformats.org/officeDocument/2006/relationships/hyperlink" Target="http://spraakbanken.gu.se/parole/" TargetMode="Externa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orpuswiki.org/" TargetMode="External"/><Relationship Id="rId3" Type="http://schemas.openxmlformats.org/officeDocument/2006/relationships/hyperlink" Target="http://dev.sslmit.unibo.it/corpora/corpus.php?path=&amp;name=Repubblica" TargetMode="External"/><Relationship Id="rId7" Type="http://schemas.openxmlformats.org/officeDocument/2006/relationships/hyperlink" Target="http://corp.hum.sdu.dk/" TargetMode="External"/><Relationship Id="rId2" Type="http://schemas.openxmlformats.org/officeDocument/2006/relationships/hyperlink" Target="http://corpora.ficlit.unibo.i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nistrapg.it/cqpweb/" TargetMode="External"/><Relationship Id="rId5" Type="http://schemas.openxmlformats.org/officeDocument/2006/relationships/hyperlink" Target="http://polmine.sowi.uni-due.de/cwb/" TargetMode="External"/><Relationship Id="rId4" Type="http://schemas.openxmlformats.org/officeDocument/2006/relationships/hyperlink" Target="http://bwananet.iula.upf.edu/" TargetMode="External"/><Relationship Id="rId9" Type="http://schemas.openxmlformats.org/officeDocument/2006/relationships/hyperlink" Target="http://tscorpus.com/" TargetMode="Externa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linguee.com/" TargetMode="External"/><Relationship Id="rId13" Type="http://schemas.openxmlformats.org/officeDocument/2006/relationships/hyperlink" Target="http://corpora.linguistik.uni-erlangen.de/cgi-bin/demos/Web1T5/Web1T5_freq.perl" TargetMode="External"/><Relationship Id="rId3" Type="http://schemas.openxmlformats.org/officeDocument/2006/relationships/hyperlink" Target="https://www.english-corpora.org/" TargetMode="External"/><Relationship Id="rId7" Type="http://schemas.openxmlformats.org/officeDocument/2006/relationships/hyperlink" Target="https://books.google.com/ngrams/info" TargetMode="External"/><Relationship Id="rId12" Type="http://schemas.openxmlformats.org/officeDocument/2006/relationships/hyperlink" Target="https://www.sketchengine.eu/" TargetMode="External"/><Relationship Id="rId2" Type="http://schemas.openxmlformats.org/officeDocument/2006/relationships/hyperlink" Target="http://corpus.byu.edu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oks.google.com/ngrams/" TargetMode="External"/><Relationship Id="rId11" Type="http://schemas.openxmlformats.org/officeDocument/2006/relationships/hyperlink" Target="http://treebank.info/" TargetMode="External"/><Relationship Id="rId5" Type="http://schemas.openxmlformats.org/officeDocument/2006/relationships/hyperlink" Target="http://www.netspeak.org/" TargetMode="External"/><Relationship Id="rId10" Type="http://schemas.openxmlformats.org/officeDocument/2006/relationships/hyperlink" Target="http://www.linguee.fr/" TargetMode="External"/><Relationship Id="rId4" Type="http://schemas.openxmlformats.org/officeDocument/2006/relationships/hyperlink" Target="http://corpora.linguistik.uni-erlangen.de/demos/cgi-bin/Web1T5/Web1T5_freq.perl" TargetMode="External"/><Relationship Id="rId9" Type="http://schemas.openxmlformats.org/officeDocument/2006/relationships/hyperlink" Target="http://www.linguee.de/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cqpweb.lancs.ac.uk/doc/cqpweb-simple-syntax-help.pdf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cwb.sourceforge.net/files/CWB_Encoding_Tutorial/" TargetMode="External"/><Relationship Id="rId2" Type="http://schemas.openxmlformats.org/officeDocument/2006/relationships/hyperlink" Target="http://cwb.sourceforge.net/files/CQP_Tutorial.pdf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cre.org/original/doc/html/pcrepattern.html#SEC5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atalog.ldc.upenn.edu/LDC2011T07" TargetMode="External"/><Relationship Id="rId2" Type="http://schemas.openxmlformats.org/officeDocument/2006/relationships/hyperlink" Target="http://www.natcorp.ox.ac.uk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acky.sslmit.unibo.it/doku.php?id=corpora" TargetMode="External"/><Relationship Id="rId5" Type="http://schemas.openxmlformats.org/officeDocument/2006/relationships/hyperlink" Target="http://corpus.byu.edu/coca/" TargetMode="External"/><Relationship Id="rId4" Type="http://schemas.openxmlformats.org/officeDocument/2006/relationships/hyperlink" Target="https://catalog.ldc.upenn.edu/LDC2008T19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lexisnexis.com/" TargetMode="External"/><Relationship Id="rId3" Type="http://schemas.openxmlformats.org/officeDocument/2006/relationships/hyperlink" Target="https://cosmas2.ids-mannheim.de/cosmas2-web/" TargetMode="External"/><Relationship Id="rId7" Type="http://schemas.openxmlformats.org/officeDocument/2006/relationships/hyperlink" Target="http://corpusbrasileiro.pucsp.br/cb/Inicial.html" TargetMode="External"/><Relationship Id="rId2" Type="http://schemas.openxmlformats.org/officeDocument/2006/relationships/hyperlink" Target="http://www.anc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rpus.nytud.hu/mnsz/index_eng.html" TargetMode="External"/><Relationship Id="rId5" Type="http://schemas.openxmlformats.org/officeDocument/2006/relationships/hyperlink" Target="http://www.frantext.fr/" TargetMode="External"/><Relationship Id="rId4" Type="http://schemas.openxmlformats.org/officeDocument/2006/relationships/hyperlink" Target="http://www.dwds.de/ressourcen/korpora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iates.lingfil.uu.se/OpenSubtitles2016.php" TargetMode="External"/><Relationship Id="rId2" Type="http://schemas.openxmlformats.org/officeDocument/2006/relationships/hyperlink" Target="http://diates.lingfil.uu.se/Europarl.ph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inguatools.org/tools/corpora/webcrawl-parallel-corpus-german-english-2015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bootcat.dipintra.it/" TargetMode="External"/><Relationship Id="rId3" Type="http://schemas.openxmlformats.org/officeDocument/2006/relationships/hyperlink" Target="http://sketch.juls.savba.sk/aranea_about/" TargetMode="External"/><Relationship Id="rId7" Type="http://schemas.openxmlformats.org/officeDocument/2006/relationships/hyperlink" Target="https://www.sketchengine.eu/documentation/tenten-corpora/" TargetMode="External"/><Relationship Id="rId2" Type="http://schemas.openxmlformats.org/officeDocument/2006/relationships/hyperlink" Target="http://wacky.sslmit.unibo.it/doku.php?id=corpor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rpus.byu.edu/glowbe/" TargetMode="External"/><Relationship Id="rId5" Type="http://schemas.openxmlformats.org/officeDocument/2006/relationships/hyperlink" Target="http://www.psych.ualberta.ca/~westburylab/downloads/usenetcorpus.download.html" TargetMode="External"/><Relationship Id="rId4" Type="http://schemas.openxmlformats.org/officeDocument/2006/relationships/hyperlink" Target="http://corporafromtheweb.org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tabLst>
                <a:tab pos="703263" algn="l"/>
              </a:tabLst>
            </a:pPr>
            <a:r>
              <a:rPr lang="en-US" b="0" dirty="0"/>
              <a:t>HS Corpus Linguistics / Korpuslinguistik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5.	Representation formats &amp; corpus queries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000" b="1" dirty="0"/>
              <a:t>Prof. Dr. Stephanie Evert</a:t>
            </a:r>
          </a:p>
          <a:p>
            <a:pPr>
              <a:lnSpc>
                <a:spcPct val="100000"/>
              </a:lnSpc>
            </a:pPr>
            <a:r>
              <a:rPr lang="en-US" sz="2000" dirty="0" err="1"/>
              <a:t>Chair of Computational Corpus Linguistics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2">
                    <a:lumMod val="90000"/>
                  </a:schemeClr>
                </a:solidFill>
              </a:rPr>
              <a:t>www.linguistik.uni-erlangen.de</a:t>
            </a:r>
          </a:p>
        </p:txBody>
      </p:sp>
    </p:spTree>
    <p:extLst>
      <p:ext uri="{BB962C8B-B14F-4D97-AF65-F5344CB8AC3E}">
        <p14:creationId xmlns:p14="http://schemas.microsoft.com/office/powerpoint/2010/main" val="1083703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>
            <a:extLst>
              <a:ext uri="{FF2B5EF4-FFF2-40B4-BE49-F238E27FC236}">
                <a16:creationId xmlns:a16="http://schemas.microsoft.com/office/drawing/2014/main" id="{D22CF148-3596-DE4C-90DE-E9D998380331}"/>
              </a:ext>
            </a:extLst>
          </p:cNvPr>
          <p:cNvGrpSpPr/>
          <p:nvPr/>
        </p:nvGrpSpPr>
        <p:grpSpPr>
          <a:xfrm>
            <a:off x="6108701" y="4189420"/>
            <a:ext cx="5571376" cy="2595570"/>
            <a:chOff x="6108701" y="4189420"/>
            <a:chExt cx="5571376" cy="2595570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C37E36C3-AE2E-ED48-B778-CF382058E6B6}"/>
                </a:ext>
              </a:extLst>
            </p:cNvPr>
            <p:cNvGrpSpPr/>
            <p:nvPr/>
          </p:nvGrpSpPr>
          <p:grpSpPr>
            <a:xfrm>
              <a:off x="6108701" y="4193703"/>
              <a:ext cx="5571376" cy="2591287"/>
              <a:chOff x="6108701" y="4193703"/>
              <a:chExt cx="5571376" cy="2591287"/>
            </a:xfrm>
          </p:grpSpPr>
          <p:sp>
            <p:nvSpPr>
              <p:cNvPr id="5" name="Rounded Rectangle">
                <a:extLst>
                  <a:ext uri="{FF2B5EF4-FFF2-40B4-BE49-F238E27FC236}">
                    <a16:creationId xmlns:a16="http://schemas.microsoft.com/office/drawing/2014/main" id="{309C9231-D39E-664F-A181-EA86F383EDBE}"/>
                  </a:ext>
                </a:extLst>
              </p:cNvPr>
              <p:cNvSpPr/>
              <p:nvPr/>
            </p:nvSpPr>
            <p:spPr>
              <a:xfrm>
                <a:off x="6108701" y="4193703"/>
                <a:ext cx="5571376" cy="2233220"/>
              </a:xfrm>
              <a:prstGeom prst="roundRect">
                <a:avLst>
                  <a:gd name="adj" fmla="val 9494"/>
                </a:avLst>
              </a:prstGeom>
              <a:gradFill flip="none" rotWithShape="1">
                <a:gsLst>
                  <a:gs pos="0">
                    <a:srgbClr val="FCEBEA"/>
                  </a:gs>
                  <a:gs pos="100000">
                    <a:srgbClr val="F6B1AA"/>
                  </a:gs>
                </a:gsLst>
                <a:lin ang="3600000" scaled="0"/>
              </a:gradFill>
              <a:ln w="38100" cap="flat">
                <a:solidFill>
                  <a:schemeClr val="accent2"/>
                </a:solidFill>
                <a:prstDash val="solid"/>
                <a:miter lim="400000"/>
              </a:ln>
              <a:effectLst>
                <a:outerShdw blurRad="127000" dist="76200" dir="2700000" rotWithShape="0">
                  <a:srgbClr val="000000">
                    <a:alpha val="75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b="1">
                    <a:effectLst>
                      <a:outerShdw blurRad="25400" dir="5400000" rotWithShape="0">
                        <a:srgbClr val="FFFFFF"/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" name="BNC">
                <a:extLst>
                  <a:ext uri="{FF2B5EF4-FFF2-40B4-BE49-F238E27FC236}">
                    <a16:creationId xmlns:a16="http://schemas.microsoft.com/office/drawing/2014/main" id="{2C5E8635-E2F5-2D48-ADE5-5507CA74702A}"/>
                  </a:ext>
                </a:extLst>
              </p:cNvPr>
              <p:cNvSpPr/>
              <p:nvPr/>
            </p:nvSpPr>
            <p:spPr>
              <a:xfrm>
                <a:off x="9737007" y="6405399"/>
                <a:ext cx="1943059" cy="37959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50400" rIns="0" bIns="50800" numCol="1" anchor="ctr">
                <a:spAutoFit/>
              </a:bodyPr>
              <a:lstStyle>
                <a:lvl1pPr algn="l">
                  <a:defRPr sz="1800" b="1">
                    <a:solidFill>
                      <a:srgbClr val="941100"/>
                    </a:solidFill>
                  </a:defRPr>
                </a:lvl1pPr>
              </a:lstStyle>
              <a:p>
                <a:pPr algn="r"/>
                <a:r>
                  <a:rPr lang="en-US"/>
                  <a:t>sampling frame</a:t>
                </a:r>
                <a:endParaRPr/>
              </a:p>
            </p:txBody>
          </p: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96B147D4-598E-094A-A751-46C39AD9E515}"/>
                  </a:ext>
                </a:extLst>
              </p:cNvPr>
              <p:cNvCxnSpPr>
                <a:cxnSpLocks/>
                <a:stCxn id="5" idx="0"/>
                <a:endCxn id="5" idx="2"/>
              </p:cNvCxnSpPr>
              <p:nvPr/>
            </p:nvCxnSpPr>
            <p:spPr>
              <a:xfrm>
                <a:off x="8894389" y="4193703"/>
                <a:ext cx="0" cy="223322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BNC">
              <a:extLst>
                <a:ext uri="{FF2B5EF4-FFF2-40B4-BE49-F238E27FC236}">
                  <a16:creationId xmlns:a16="http://schemas.microsoft.com/office/drawing/2014/main" id="{A745233D-EE19-DB4D-8820-D85551C8DAE6}"/>
                </a:ext>
              </a:extLst>
            </p:cNvPr>
            <p:cNvSpPr/>
            <p:nvPr/>
          </p:nvSpPr>
          <p:spPr>
            <a:xfrm>
              <a:off x="6239884" y="4190869"/>
              <a:ext cx="908168" cy="3176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50400" rIns="0" bIns="50800" numCol="1" anchor="ctr">
              <a:spAutoFit/>
            </a:bodyPr>
            <a:lstStyle>
              <a:lvl1pPr algn="l">
                <a:defRPr sz="1800" b="1">
                  <a:solidFill>
                    <a:srgbClr val="941100"/>
                  </a:solidFill>
                </a:defRPr>
              </a:lvl1pPr>
            </a:lstStyle>
            <a:p>
              <a:r>
                <a:rPr lang="en-US" sz="1400"/>
                <a:t>spoken</a:t>
              </a:r>
              <a:endParaRPr/>
            </a:p>
          </p:txBody>
        </p:sp>
        <p:sp>
          <p:nvSpPr>
            <p:cNvPr id="120" name="BNC">
              <a:extLst>
                <a:ext uri="{FF2B5EF4-FFF2-40B4-BE49-F238E27FC236}">
                  <a16:creationId xmlns:a16="http://schemas.microsoft.com/office/drawing/2014/main" id="{2484D311-142D-4C49-8165-0819CADD7526}"/>
                </a:ext>
              </a:extLst>
            </p:cNvPr>
            <p:cNvSpPr/>
            <p:nvPr/>
          </p:nvSpPr>
          <p:spPr>
            <a:xfrm>
              <a:off x="10608671" y="4189420"/>
              <a:ext cx="908168" cy="3176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50400" rIns="0" bIns="50800" numCol="1" anchor="ctr">
              <a:spAutoFit/>
            </a:bodyPr>
            <a:lstStyle>
              <a:lvl1pPr algn="l">
                <a:defRPr sz="1800" b="1">
                  <a:solidFill>
                    <a:srgbClr val="941100"/>
                  </a:solidFill>
                </a:defRPr>
              </a:lvl1pPr>
            </a:lstStyle>
            <a:p>
              <a:pPr algn="r"/>
              <a:r>
                <a:rPr lang="en-US" sz="1400"/>
                <a:t>written</a:t>
              </a:r>
              <a:endParaRPr/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2FC1F71-45A1-E14F-9B06-314B5D7E2353}"/>
              </a:ext>
            </a:extLst>
          </p:cNvPr>
          <p:cNvGrpSpPr/>
          <p:nvPr/>
        </p:nvGrpSpPr>
        <p:grpSpPr>
          <a:xfrm>
            <a:off x="6214807" y="4284736"/>
            <a:ext cx="5299382" cy="2080777"/>
            <a:chOff x="6214807" y="4284736"/>
            <a:chExt cx="5299382" cy="2080777"/>
          </a:xfrm>
        </p:grpSpPr>
        <p:sp>
          <p:nvSpPr>
            <p:cNvPr id="7" name="Circle">
              <a:extLst>
                <a:ext uri="{FF2B5EF4-FFF2-40B4-BE49-F238E27FC236}">
                  <a16:creationId xmlns:a16="http://schemas.microsoft.com/office/drawing/2014/main" id="{D428E574-0460-3648-892E-6742EF8C5E1D}"/>
                </a:ext>
              </a:extLst>
            </p:cNvPr>
            <p:cNvSpPr/>
            <p:nvPr/>
          </p:nvSpPr>
          <p:spPr>
            <a:xfrm>
              <a:off x="9049919" y="508086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" name="Circle">
              <a:extLst>
                <a:ext uri="{FF2B5EF4-FFF2-40B4-BE49-F238E27FC236}">
                  <a16:creationId xmlns:a16="http://schemas.microsoft.com/office/drawing/2014/main" id="{8E208F8D-53AE-BE49-9905-7B1203470007}"/>
                </a:ext>
              </a:extLst>
            </p:cNvPr>
            <p:cNvSpPr/>
            <p:nvPr/>
          </p:nvSpPr>
          <p:spPr>
            <a:xfrm>
              <a:off x="6498298" y="454225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" name="Circle">
              <a:extLst>
                <a:ext uri="{FF2B5EF4-FFF2-40B4-BE49-F238E27FC236}">
                  <a16:creationId xmlns:a16="http://schemas.microsoft.com/office/drawing/2014/main" id="{618A7621-10C3-5A43-BB7D-FC366BD3CC1C}"/>
                </a:ext>
              </a:extLst>
            </p:cNvPr>
            <p:cNvSpPr/>
            <p:nvPr/>
          </p:nvSpPr>
          <p:spPr>
            <a:xfrm>
              <a:off x="9389518" y="623851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0" name="Circle">
              <a:extLst>
                <a:ext uri="{FF2B5EF4-FFF2-40B4-BE49-F238E27FC236}">
                  <a16:creationId xmlns:a16="http://schemas.microsoft.com/office/drawing/2014/main" id="{40E8FF08-C382-E34F-A4BE-8AAFDAB7AD2D}"/>
                </a:ext>
              </a:extLst>
            </p:cNvPr>
            <p:cNvSpPr/>
            <p:nvPr/>
          </p:nvSpPr>
          <p:spPr>
            <a:xfrm>
              <a:off x="8535834" y="527136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1" name="Circle">
              <a:extLst>
                <a:ext uri="{FF2B5EF4-FFF2-40B4-BE49-F238E27FC236}">
                  <a16:creationId xmlns:a16="http://schemas.microsoft.com/office/drawing/2014/main" id="{5356CC3D-77DF-9941-B38D-F7F5D492D6D4}"/>
                </a:ext>
              </a:extLst>
            </p:cNvPr>
            <p:cNvSpPr/>
            <p:nvPr/>
          </p:nvSpPr>
          <p:spPr>
            <a:xfrm>
              <a:off x="9329729" y="429699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2" name="Circle">
              <a:extLst>
                <a:ext uri="{FF2B5EF4-FFF2-40B4-BE49-F238E27FC236}">
                  <a16:creationId xmlns:a16="http://schemas.microsoft.com/office/drawing/2014/main" id="{1637D463-4D87-3845-BE2C-79C2551FED9B}"/>
                </a:ext>
              </a:extLst>
            </p:cNvPr>
            <p:cNvSpPr/>
            <p:nvPr/>
          </p:nvSpPr>
          <p:spPr>
            <a:xfrm>
              <a:off x="7188691" y="4284736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ircle">
              <a:extLst>
                <a:ext uri="{FF2B5EF4-FFF2-40B4-BE49-F238E27FC236}">
                  <a16:creationId xmlns:a16="http://schemas.microsoft.com/office/drawing/2014/main" id="{543576DB-BD91-4140-9513-74952D2C449E}"/>
                </a:ext>
              </a:extLst>
            </p:cNvPr>
            <p:cNvSpPr/>
            <p:nvPr/>
          </p:nvSpPr>
          <p:spPr>
            <a:xfrm>
              <a:off x="6824876" y="488890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ircle">
              <a:extLst>
                <a:ext uri="{FF2B5EF4-FFF2-40B4-BE49-F238E27FC236}">
                  <a16:creationId xmlns:a16="http://schemas.microsoft.com/office/drawing/2014/main" id="{CCD7917A-A19B-4B4B-85F5-E51167BF098A}"/>
                </a:ext>
              </a:extLst>
            </p:cNvPr>
            <p:cNvSpPr/>
            <p:nvPr/>
          </p:nvSpPr>
          <p:spPr>
            <a:xfrm>
              <a:off x="7654333" y="520786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ircle">
              <a:extLst>
                <a:ext uri="{FF2B5EF4-FFF2-40B4-BE49-F238E27FC236}">
                  <a16:creationId xmlns:a16="http://schemas.microsoft.com/office/drawing/2014/main" id="{C7BF1862-226E-0247-ACA1-F72B8202E07F}"/>
                </a:ext>
              </a:extLst>
            </p:cNvPr>
            <p:cNvSpPr/>
            <p:nvPr/>
          </p:nvSpPr>
          <p:spPr>
            <a:xfrm>
              <a:off x="9277664" y="554531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6" name="Circle">
              <a:extLst>
                <a:ext uri="{FF2B5EF4-FFF2-40B4-BE49-F238E27FC236}">
                  <a16:creationId xmlns:a16="http://schemas.microsoft.com/office/drawing/2014/main" id="{7449A574-E076-7348-B633-86B5B5D38A7B}"/>
                </a:ext>
              </a:extLst>
            </p:cNvPr>
            <p:cNvSpPr/>
            <p:nvPr/>
          </p:nvSpPr>
          <p:spPr>
            <a:xfrm>
              <a:off x="7116608" y="5446451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7" name="Circle">
              <a:extLst>
                <a:ext uri="{FF2B5EF4-FFF2-40B4-BE49-F238E27FC236}">
                  <a16:creationId xmlns:a16="http://schemas.microsoft.com/office/drawing/2014/main" id="{9EC2C8F0-978E-3B4F-894F-5A015606A1C6}"/>
                </a:ext>
              </a:extLst>
            </p:cNvPr>
            <p:cNvSpPr/>
            <p:nvPr/>
          </p:nvSpPr>
          <p:spPr>
            <a:xfrm>
              <a:off x="7001579" y="522077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3BA2B780-409F-5449-8BCD-9D3DD3E4F20C}"/>
                </a:ext>
              </a:extLst>
            </p:cNvPr>
            <p:cNvSpPr/>
            <p:nvPr/>
          </p:nvSpPr>
          <p:spPr>
            <a:xfrm>
              <a:off x="8359892" y="5446451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9" name="Circle">
              <a:extLst>
                <a:ext uri="{FF2B5EF4-FFF2-40B4-BE49-F238E27FC236}">
                  <a16:creationId xmlns:a16="http://schemas.microsoft.com/office/drawing/2014/main" id="{582FB034-AD24-C74A-9FC1-2DB2D30B40A7}"/>
                </a:ext>
              </a:extLst>
            </p:cNvPr>
            <p:cNvSpPr/>
            <p:nvPr/>
          </p:nvSpPr>
          <p:spPr>
            <a:xfrm>
              <a:off x="8225138" y="477971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0" name="Circle">
              <a:extLst>
                <a:ext uri="{FF2B5EF4-FFF2-40B4-BE49-F238E27FC236}">
                  <a16:creationId xmlns:a16="http://schemas.microsoft.com/office/drawing/2014/main" id="{A476FB22-8A26-5848-B9BB-60A57DCCD500}"/>
                </a:ext>
              </a:extLst>
            </p:cNvPr>
            <p:cNvSpPr/>
            <p:nvPr/>
          </p:nvSpPr>
          <p:spPr>
            <a:xfrm>
              <a:off x="7898394" y="570093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1" name="Circle">
              <a:extLst>
                <a:ext uri="{FF2B5EF4-FFF2-40B4-BE49-F238E27FC236}">
                  <a16:creationId xmlns:a16="http://schemas.microsoft.com/office/drawing/2014/main" id="{F0F1C47A-56C0-1045-B185-306CC491B8DB}"/>
                </a:ext>
              </a:extLst>
            </p:cNvPr>
            <p:cNvSpPr/>
            <p:nvPr/>
          </p:nvSpPr>
          <p:spPr>
            <a:xfrm>
              <a:off x="7569445" y="460474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2" name="Circle">
              <a:extLst>
                <a:ext uri="{FF2B5EF4-FFF2-40B4-BE49-F238E27FC236}">
                  <a16:creationId xmlns:a16="http://schemas.microsoft.com/office/drawing/2014/main" id="{C3BE6425-C6E7-B041-8529-E53485950B23}"/>
                </a:ext>
              </a:extLst>
            </p:cNvPr>
            <p:cNvSpPr/>
            <p:nvPr/>
          </p:nvSpPr>
          <p:spPr>
            <a:xfrm>
              <a:off x="6321982" y="473985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3" name="Circle">
              <a:extLst>
                <a:ext uri="{FF2B5EF4-FFF2-40B4-BE49-F238E27FC236}">
                  <a16:creationId xmlns:a16="http://schemas.microsoft.com/office/drawing/2014/main" id="{5CD26080-573E-5C4B-BEA4-8FCBBCF71A71}"/>
                </a:ext>
              </a:extLst>
            </p:cNvPr>
            <p:cNvSpPr/>
            <p:nvPr/>
          </p:nvSpPr>
          <p:spPr>
            <a:xfrm>
              <a:off x="6444130" y="5620556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4" name="Circle">
              <a:extLst>
                <a:ext uri="{FF2B5EF4-FFF2-40B4-BE49-F238E27FC236}">
                  <a16:creationId xmlns:a16="http://schemas.microsoft.com/office/drawing/2014/main" id="{8007F90A-9E1A-7441-A969-088E46DF223D}"/>
                </a:ext>
              </a:extLst>
            </p:cNvPr>
            <p:cNvSpPr/>
            <p:nvPr/>
          </p:nvSpPr>
          <p:spPr>
            <a:xfrm>
              <a:off x="7854442" y="4570917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5" name="Circle">
              <a:extLst>
                <a:ext uri="{FF2B5EF4-FFF2-40B4-BE49-F238E27FC236}">
                  <a16:creationId xmlns:a16="http://schemas.microsoft.com/office/drawing/2014/main" id="{480A5C09-C39D-9145-92F5-CA1E648E3060}"/>
                </a:ext>
              </a:extLst>
            </p:cNvPr>
            <p:cNvSpPr/>
            <p:nvPr/>
          </p:nvSpPr>
          <p:spPr>
            <a:xfrm>
              <a:off x="7148052" y="596930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6" name="Circle">
              <a:extLst>
                <a:ext uri="{FF2B5EF4-FFF2-40B4-BE49-F238E27FC236}">
                  <a16:creationId xmlns:a16="http://schemas.microsoft.com/office/drawing/2014/main" id="{B2349630-D610-C54B-8267-E2AF0F1C5A7B}"/>
                </a:ext>
              </a:extLst>
            </p:cNvPr>
            <p:cNvSpPr/>
            <p:nvPr/>
          </p:nvSpPr>
          <p:spPr>
            <a:xfrm>
              <a:off x="7565872" y="617501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7" name="Circle">
              <a:extLst>
                <a:ext uri="{FF2B5EF4-FFF2-40B4-BE49-F238E27FC236}">
                  <a16:creationId xmlns:a16="http://schemas.microsoft.com/office/drawing/2014/main" id="{7B05259D-F7D4-3A42-BA19-D9916FDE51C6}"/>
                </a:ext>
              </a:extLst>
            </p:cNvPr>
            <p:cNvSpPr/>
            <p:nvPr/>
          </p:nvSpPr>
          <p:spPr>
            <a:xfrm>
              <a:off x="6347132" y="6106132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8" name="Circle">
              <a:extLst>
                <a:ext uri="{FF2B5EF4-FFF2-40B4-BE49-F238E27FC236}">
                  <a16:creationId xmlns:a16="http://schemas.microsoft.com/office/drawing/2014/main" id="{ACCCFFB1-9FBD-914F-864C-6D86B2474843}"/>
                </a:ext>
              </a:extLst>
            </p:cNvPr>
            <p:cNvSpPr/>
            <p:nvPr/>
          </p:nvSpPr>
          <p:spPr>
            <a:xfrm>
              <a:off x="6214807" y="524681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29" name="Circle">
              <a:extLst>
                <a:ext uri="{FF2B5EF4-FFF2-40B4-BE49-F238E27FC236}">
                  <a16:creationId xmlns:a16="http://schemas.microsoft.com/office/drawing/2014/main" id="{C15284D4-4F0E-FE43-BABB-AF4D9996D649}"/>
                </a:ext>
              </a:extLst>
            </p:cNvPr>
            <p:cNvSpPr/>
            <p:nvPr/>
          </p:nvSpPr>
          <p:spPr>
            <a:xfrm>
              <a:off x="8559843" y="6064929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30" name="Circle">
              <a:extLst>
                <a:ext uri="{FF2B5EF4-FFF2-40B4-BE49-F238E27FC236}">
                  <a16:creationId xmlns:a16="http://schemas.microsoft.com/office/drawing/2014/main" id="{6EFF50A6-FF91-9F48-A716-1BD128710A84}"/>
                </a:ext>
              </a:extLst>
            </p:cNvPr>
            <p:cNvSpPr/>
            <p:nvPr/>
          </p:nvSpPr>
          <p:spPr>
            <a:xfrm>
              <a:off x="8583451" y="4398536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0" name="Circle">
              <a:extLst>
                <a:ext uri="{FF2B5EF4-FFF2-40B4-BE49-F238E27FC236}">
                  <a16:creationId xmlns:a16="http://schemas.microsoft.com/office/drawing/2014/main" id="{3F48DAB9-BAD1-9A46-AEEA-85D3B702AFB5}"/>
                </a:ext>
              </a:extLst>
            </p:cNvPr>
            <p:cNvSpPr/>
            <p:nvPr/>
          </p:nvSpPr>
          <p:spPr>
            <a:xfrm>
              <a:off x="9816248" y="6056212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1" name="Circle">
              <a:extLst>
                <a:ext uri="{FF2B5EF4-FFF2-40B4-BE49-F238E27FC236}">
                  <a16:creationId xmlns:a16="http://schemas.microsoft.com/office/drawing/2014/main" id="{02ADA69A-2186-714C-ADA3-6624C8677EA0}"/>
                </a:ext>
              </a:extLst>
            </p:cNvPr>
            <p:cNvSpPr/>
            <p:nvPr/>
          </p:nvSpPr>
          <p:spPr>
            <a:xfrm>
              <a:off x="10517409" y="6158162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2" name="Circle">
              <a:extLst>
                <a:ext uri="{FF2B5EF4-FFF2-40B4-BE49-F238E27FC236}">
                  <a16:creationId xmlns:a16="http://schemas.microsoft.com/office/drawing/2014/main" id="{B03F8EE5-60B5-5D46-935E-9809B9CD88CA}"/>
                </a:ext>
              </a:extLst>
            </p:cNvPr>
            <p:cNvSpPr/>
            <p:nvPr/>
          </p:nvSpPr>
          <p:spPr>
            <a:xfrm>
              <a:off x="10982837" y="594571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3" name="Circle">
              <a:extLst>
                <a:ext uri="{FF2B5EF4-FFF2-40B4-BE49-F238E27FC236}">
                  <a16:creationId xmlns:a16="http://schemas.microsoft.com/office/drawing/2014/main" id="{AEECBF27-03D6-E84C-83B6-158CA928D12F}"/>
                </a:ext>
              </a:extLst>
            </p:cNvPr>
            <p:cNvSpPr/>
            <p:nvPr/>
          </p:nvSpPr>
          <p:spPr>
            <a:xfrm>
              <a:off x="11387189" y="5657695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4" name="Circle">
              <a:extLst>
                <a:ext uri="{FF2B5EF4-FFF2-40B4-BE49-F238E27FC236}">
                  <a16:creationId xmlns:a16="http://schemas.microsoft.com/office/drawing/2014/main" id="{ACB6C07C-D48E-6949-BB01-6E11A9FC2E37}"/>
                </a:ext>
              </a:extLst>
            </p:cNvPr>
            <p:cNvSpPr/>
            <p:nvPr/>
          </p:nvSpPr>
          <p:spPr>
            <a:xfrm>
              <a:off x="11113411" y="4919297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5" name="Circle">
              <a:extLst>
                <a:ext uri="{FF2B5EF4-FFF2-40B4-BE49-F238E27FC236}">
                  <a16:creationId xmlns:a16="http://schemas.microsoft.com/office/drawing/2014/main" id="{F50007FE-7096-194A-829F-CC71734D7769}"/>
                </a:ext>
              </a:extLst>
            </p:cNvPr>
            <p:cNvSpPr/>
            <p:nvPr/>
          </p:nvSpPr>
          <p:spPr>
            <a:xfrm>
              <a:off x="11246966" y="4594193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6" name="Circle">
              <a:extLst>
                <a:ext uri="{FF2B5EF4-FFF2-40B4-BE49-F238E27FC236}">
                  <a16:creationId xmlns:a16="http://schemas.microsoft.com/office/drawing/2014/main" id="{943EEAA1-CF03-1549-9410-F078DFAB396F}"/>
                </a:ext>
              </a:extLst>
            </p:cNvPr>
            <p:cNvSpPr/>
            <p:nvPr/>
          </p:nvSpPr>
          <p:spPr>
            <a:xfrm>
              <a:off x="10428022" y="5046297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7" name="Circle">
              <a:extLst>
                <a:ext uri="{FF2B5EF4-FFF2-40B4-BE49-F238E27FC236}">
                  <a16:creationId xmlns:a16="http://schemas.microsoft.com/office/drawing/2014/main" id="{06D7675A-2A62-CC42-9EC7-FF1B6BE2DCC7}"/>
                </a:ext>
              </a:extLst>
            </p:cNvPr>
            <p:cNvSpPr/>
            <p:nvPr/>
          </p:nvSpPr>
          <p:spPr>
            <a:xfrm>
              <a:off x="10582081" y="4398536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8" name="Circle">
              <a:extLst>
                <a:ext uri="{FF2B5EF4-FFF2-40B4-BE49-F238E27FC236}">
                  <a16:creationId xmlns:a16="http://schemas.microsoft.com/office/drawing/2014/main" id="{6F3A9020-CA79-774C-BAF2-5D6F1AA56E8B}"/>
                </a:ext>
              </a:extLst>
            </p:cNvPr>
            <p:cNvSpPr/>
            <p:nvPr/>
          </p:nvSpPr>
          <p:spPr>
            <a:xfrm>
              <a:off x="10708536" y="5401938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39" name="Circle">
              <a:extLst>
                <a:ext uri="{FF2B5EF4-FFF2-40B4-BE49-F238E27FC236}">
                  <a16:creationId xmlns:a16="http://schemas.microsoft.com/office/drawing/2014/main" id="{3E047E01-1580-4246-B224-0D14734266B0}"/>
                </a:ext>
              </a:extLst>
            </p:cNvPr>
            <p:cNvSpPr/>
            <p:nvPr/>
          </p:nvSpPr>
          <p:spPr>
            <a:xfrm>
              <a:off x="9931689" y="5650217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40" name="Circle">
              <a:extLst>
                <a:ext uri="{FF2B5EF4-FFF2-40B4-BE49-F238E27FC236}">
                  <a16:creationId xmlns:a16="http://schemas.microsoft.com/office/drawing/2014/main" id="{6A25A2D5-C409-B744-8005-69662354C82B}"/>
                </a:ext>
              </a:extLst>
            </p:cNvPr>
            <p:cNvSpPr/>
            <p:nvPr/>
          </p:nvSpPr>
          <p:spPr>
            <a:xfrm>
              <a:off x="9777630" y="4934401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141" name="Circle">
              <a:extLst>
                <a:ext uri="{FF2B5EF4-FFF2-40B4-BE49-F238E27FC236}">
                  <a16:creationId xmlns:a16="http://schemas.microsoft.com/office/drawing/2014/main" id="{8A889D7F-39FB-3E40-8FD0-911858149413}"/>
                </a:ext>
              </a:extLst>
            </p:cNvPr>
            <p:cNvSpPr/>
            <p:nvPr/>
          </p:nvSpPr>
          <p:spPr>
            <a:xfrm>
              <a:off x="9712648" y="4513710"/>
              <a:ext cx="127000" cy="127000"/>
            </a:xfrm>
            <a:prstGeom prst="ellipse">
              <a:avLst/>
            </a:prstGeom>
            <a:solidFill>
              <a:srgbClr val="941100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Representativeness &amp; sampling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901" y="1008668"/>
            <a:ext cx="5126453" cy="5647771"/>
          </a:xfrm>
        </p:spPr>
        <p:txBody>
          <a:bodyPr/>
          <a:lstStyle/>
          <a:p>
            <a:r>
              <a:rPr lang="de-DE"/>
              <a:t>Representativeness: corpus as completely </a:t>
            </a:r>
            <a:r>
              <a:rPr lang="de-DE" b="1">
                <a:solidFill>
                  <a:schemeClr val="accent1"/>
                </a:solidFill>
              </a:rPr>
              <a:t>random sample</a:t>
            </a:r>
          </a:p>
          <a:p>
            <a:pPr lvl="1"/>
            <a:r>
              <a:rPr lang="de-DE" b="1">
                <a:solidFill>
                  <a:schemeClr val="accent1"/>
                </a:solidFill>
              </a:rPr>
              <a:t>language </a:t>
            </a:r>
            <a:r>
              <a:rPr lang="de-DE"/>
              <a:t>= </a:t>
            </a:r>
            <a:r>
              <a:rPr lang="de-DE">
                <a:solidFill>
                  <a:schemeClr val="accent2"/>
                </a:solidFill>
              </a:rPr>
              <a:t>extensional</a:t>
            </a:r>
            <a:r>
              <a:rPr lang="de-DE"/>
              <a:t> population, i.e.</a:t>
            </a:r>
            <a:br>
              <a:rPr lang="de-DE"/>
            </a:br>
            <a:r>
              <a:rPr lang="de-DE"/>
              <a:t>a (possibly infinite) collection of utterances</a:t>
            </a:r>
          </a:p>
          <a:p>
            <a:pPr lvl="1"/>
            <a:r>
              <a:rPr lang="de-DE"/>
              <a:t>randomly select </a:t>
            </a:r>
            <a:r>
              <a:rPr lang="de-DE" i="1"/>
              <a:t>n</a:t>
            </a:r>
            <a:r>
              <a:rPr lang="de-DE"/>
              <a:t> objects from population</a:t>
            </a:r>
          </a:p>
          <a:p>
            <a:pPr lvl="1"/>
            <a:endParaRPr lang="de-DE"/>
          </a:p>
          <a:p>
            <a:r>
              <a:rPr lang="de-DE"/>
              <a:t>Design criteria ➞ </a:t>
            </a:r>
            <a:r>
              <a:rPr lang="de-DE" b="1">
                <a:solidFill>
                  <a:schemeClr val="accent2"/>
                </a:solidFill>
              </a:rPr>
              <a:t>sampling frame</a:t>
            </a:r>
          </a:p>
          <a:p>
            <a:pPr lvl="1"/>
            <a:r>
              <a:rPr lang="de-DE"/>
              <a:t>dices up and defines linguistic population</a:t>
            </a:r>
            <a:br>
              <a:rPr lang="de-DE"/>
            </a:br>
            <a:r>
              <a:rPr lang="de-DE"/>
              <a:t>➞ make relevant texts </a:t>
            </a:r>
            <a:r>
              <a:rPr lang="de-DE" b="1">
                <a:solidFill>
                  <a:schemeClr val="accent1"/>
                </a:solidFill>
              </a:rPr>
              <a:t>identifiable</a:t>
            </a:r>
          </a:p>
          <a:p>
            <a:pPr lvl="1"/>
            <a:r>
              <a:rPr lang="en-US"/>
              <a:t>“A sampling frame is an operational definition of the population, an itemized listing of population members from which a representative corpus can be chosen.” (Biber 1993, 244)</a:t>
            </a:r>
          </a:p>
          <a:p>
            <a:pPr lvl="1"/>
            <a:r>
              <a:rPr lang="en-US"/>
              <a:t>pick specified number of items from each cell (related to </a:t>
            </a:r>
            <a:r>
              <a:rPr lang="en-US">
                <a:solidFill>
                  <a:schemeClr val="accent1"/>
                </a:solidFill>
              </a:rPr>
              <a:t>stratified sampling</a:t>
            </a:r>
            <a:r>
              <a:rPr lang="en-US"/>
              <a:t>)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12FCD3B9-CF3B-6D47-A586-11E397CAD0AD}"/>
              </a:ext>
            </a:extLst>
          </p:cNvPr>
          <p:cNvGrpSpPr/>
          <p:nvPr/>
        </p:nvGrpSpPr>
        <p:grpSpPr>
          <a:xfrm>
            <a:off x="7048212" y="995181"/>
            <a:ext cx="4631864" cy="2976335"/>
            <a:chOff x="7048212" y="995181"/>
            <a:chExt cx="4631864" cy="2976335"/>
          </a:xfrm>
        </p:grpSpPr>
        <p:sp>
          <p:nvSpPr>
            <p:cNvPr id="98" name="Cloud 97">
              <a:extLst>
                <a:ext uri="{FF2B5EF4-FFF2-40B4-BE49-F238E27FC236}">
                  <a16:creationId xmlns:a16="http://schemas.microsoft.com/office/drawing/2014/main" id="{5AD480BA-0943-924B-9C36-D7B11396B58C}"/>
                </a:ext>
              </a:extLst>
            </p:cNvPr>
            <p:cNvSpPr/>
            <p:nvPr/>
          </p:nvSpPr>
          <p:spPr>
            <a:xfrm>
              <a:off x="7048212" y="995181"/>
              <a:ext cx="4631864" cy="2976335"/>
            </a:xfrm>
            <a:prstGeom prst="cloud">
              <a:avLst/>
            </a:prstGeom>
            <a:gradFill flip="none" rotWithShape="1">
              <a:gsLst>
                <a:gs pos="0">
                  <a:srgbClr val="EFFEEA"/>
                </a:gs>
                <a:gs pos="100000">
                  <a:srgbClr val="64C153"/>
                </a:gs>
              </a:gsLst>
              <a:lin ang="3600000" scaled="0"/>
            </a:gradFill>
            <a:ln w="25400" cap="flat">
              <a:solidFill>
                <a:srgbClr val="1D7515"/>
              </a:solidFill>
              <a:prstDash val="solid"/>
              <a:miter lim="400000"/>
            </a:ln>
            <a:effectLst>
              <a:outerShdw blurRad="127000" dist="76200" dir="2700000" rotWithShape="0">
                <a:srgbClr val="000000">
                  <a:alpha val="75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lang="en-US" b="1" dirty="0" err="1">
                <a:solidFill>
                  <a:schemeClr val="tx1"/>
                </a:solidFill>
                <a:effectLst>
                  <a:outerShdw blurRad="25400" dir="5400000" rotWithShape="0">
                    <a:srgbClr val="FFFFFF"/>
                  </a:outerShdw>
                </a:effectLst>
                <a:latin typeface="Arial" charset="0"/>
                <a:ea typeface="ＭＳ Ｐゴシック" charset="0"/>
              </a:endParaRPr>
            </a:p>
          </p:txBody>
        </p:sp>
        <p:sp>
          <p:nvSpPr>
            <p:cNvPr id="81" name="ukWaC sampler">
              <a:extLst>
                <a:ext uri="{FF2B5EF4-FFF2-40B4-BE49-F238E27FC236}">
                  <a16:creationId xmlns:a16="http://schemas.microsoft.com/office/drawing/2014/main" id="{CABC014E-E538-6D4E-846F-47954F0F1627}"/>
                </a:ext>
              </a:extLst>
            </p:cNvPr>
            <p:cNvSpPr/>
            <p:nvPr/>
          </p:nvSpPr>
          <p:spPr>
            <a:xfrm>
              <a:off x="9857384" y="1217152"/>
              <a:ext cx="1115690" cy="3795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sz="1800" b="1">
                  <a:solidFill>
                    <a:srgbClr val="4F8448"/>
                  </a:solidFill>
                </a:defRPr>
              </a:lvl1pPr>
            </a:lstStyle>
            <a:p>
              <a:r>
                <a:rPr lang="en-US"/>
                <a:t>language</a:t>
              </a:r>
              <a:endParaRPr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789F9A0E-E517-3847-9BD6-E1346FDDE53F}"/>
              </a:ext>
            </a:extLst>
          </p:cNvPr>
          <p:cNvGrpSpPr/>
          <p:nvPr/>
        </p:nvGrpSpPr>
        <p:grpSpPr>
          <a:xfrm>
            <a:off x="7464937" y="1107768"/>
            <a:ext cx="4112752" cy="2664436"/>
            <a:chOff x="7464937" y="1107768"/>
            <a:chExt cx="4112752" cy="2664436"/>
          </a:xfrm>
        </p:grpSpPr>
        <p:sp>
          <p:nvSpPr>
            <p:cNvPr id="34" name="Circle">
              <a:extLst>
                <a:ext uri="{FF2B5EF4-FFF2-40B4-BE49-F238E27FC236}">
                  <a16:creationId xmlns:a16="http://schemas.microsoft.com/office/drawing/2014/main" id="{944DA103-5ED9-AE40-B5C6-14C68A95B109}"/>
                </a:ext>
              </a:extLst>
            </p:cNvPr>
            <p:cNvSpPr/>
            <p:nvPr/>
          </p:nvSpPr>
          <p:spPr>
            <a:xfrm>
              <a:off x="9509006" y="2448577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38" name="Circle">
              <a:extLst>
                <a:ext uri="{FF2B5EF4-FFF2-40B4-BE49-F238E27FC236}">
                  <a16:creationId xmlns:a16="http://schemas.microsoft.com/office/drawing/2014/main" id="{9AA271CC-396B-AB4C-A90E-4E85E445751C}"/>
                </a:ext>
              </a:extLst>
            </p:cNvPr>
            <p:cNvSpPr/>
            <p:nvPr/>
          </p:nvSpPr>
          <p:spPr>
            <a:xfrm>
              <a:off x="9878330" y="2890639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39" name="Circle">
              <a:extLst>
                <a:ext uri="{FF2B5EF4-FFF2-40B4-BE49-F238E27FC236}">
                  <a16:creationId xmlns:a16="http://schemas.microsoft.com/office/drawing/2014/main" id="{BDDAEC97-A227-D74B-810F-E99DE4952E90}"/>
                </a:ext>
              </a:extLst>
            </p:cNvPr>
            <p:cNvSpPr/>
            <p:nvPr/>
          </p:nvSpPr>
          <p:spPr>
            <a:xfrm>
              <a:off x="9610008" y="1412682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42" name="Circle">
              <a:extLst>
                <a:ext uri="{FF2B5EF4-FFF2-40B4-BE49-F238E27FC236}">
                  <a16:creationId xmlns:a16="http://schemas.microsoft.com/office/drawing/2014/main" id="{E9FE87B3-EB04-3942-A7CF-C5E3C22F5B10}"/>
                </a:ext>
              </a:extLst>
            </p:cNvPr>
            <p:cNvSpPr/>
            <p:nvPr/>
          </p:nvSpPr>
          <p:spPr>
            <a:xfrm>
              <a:off x="10636209" y="110776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43" name="Circle">
              <a:extLst>
                <a:ext uri="{FF2B5EF4-FFF2-40B4-BE49-F238E27FC236}">
                  <a16:creationId xmlns:a16="http://schemas.microsoft.com/office/drawing/2014/main" id="{C14E683A-0303-094A-A9F7-CA14B6BAAC83}"/>
                </a:ext>
              </a:extLst>
            </p:cNvPr>
            <p:cNvSpPr/>
            <p:nvPr/>
          </p:nvSpPr>
          <p:spPr>
            <a:xfrm>
              <a:off x="8598703" y="2142992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48" name="Circle">
              <a:extLst>
                <a:ext uri="{FF2B5EF4-FFF2-40B4-BE49-F238E27FC236}">
                  <a16:creationId xmlns:a16="http://schemas.microsoft.com/office/drawing/2014/main" id="{2944B502-4A18-0140-9347-03F351485B7B}"/>
                </a:ext>
              </a:extLst>
            </p:cNvPr>
            <p:cNvSpPr/>
            <p:nvPr/>
          </p:nvSpPr>
          <p:spPr>
            <a:xfrm>
              <a:off x="10982837" y="2232215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49" name="Circle">
              <a:extLst>
                <a:ext uri="{FF2B5EF4-FFF2-40B4-BE49-F238E27FC236}">
                  <a16:creationId xmlns:a16="http://schemas.microsoft.com/office/drawing/2014/main" id="{26C5AE32-0966-1246-B924-6FE6FBBD0D21}"/>
                </a:ext>
              </a:extLst>
            </p:cNvPr>
            <p:cNvSpPr/>
            <p:nvPr/>
          </p:nvSpPr>
          <p:spPr>
            <a:xfrm>
              <a:off x="8909092" y="123476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0" name="Circle">
              <a:extLst>
                <a:ext uri="{FF2B5EF4-FFF2-40B4-BE49-F238E27FC236}">
                  <a16:creationId xmlns:a16="http://schemas.microsoft.com/office/drawing/2014/main" id="{306CE535-E77A-B443-A85F-D2CD2FD92197}"/>
                </a:ext>
              </a:extLst>
            </p:cNvPr>
            <p:cNvSpPr/>
            <p:nvPr/>
          </p:nvSpPr>
          <p:spPr>
            <a:xfrm>
              <a:off x="9830210" y="195737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1" name="Circle">
              <a:extLst>
                <a:ext uri="{FF2B5EF4-FFF2-40B4-BE49-F238E27FC236}">
                  <a16:creationId xmlns:a16="http://schemas.microsoft.com/office/drawing/2014/main" id="{3A8C0B3F-64EB-A944-8F7E-8725565E0F1E}"/>
                </a:ext>
              </a:extLst>
            </p:cNvPr>
            <p:cNvSpPr/>
            <p:nvPr/>
          </p:nvSpPr>
          <p:spPr>
            <a:xfrm>
              <a:off x="8248454" y="2747210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2" name="Circle">
              <a:extLst>
                <a:ext uri="{FF2B5EF4-FFF2-40B4-BE49-F238E27FC236}">
                  <a16:creationId xmlns:a16="http://schemas.microsoft.com/office/drawing/2014/main" id="{2FCED1B1-ED38-4645-8E4F-F57A14152066}"/>
                </a:ext>
              </a:extLst>
            </p:cNvPr>
            <p:cNvSpPr/>
            <p:nvPr/>
          </p:nvSpPr>
          <p:spPr>
            <a:xfrm>
              <a:off x="8632355" y="315209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3" name="Circle">
              <a:extLst>
                <a:ext uri="{FF2B5EF4-FFF2-40B4-BE49-F238E27FC236}">
                  <a16:creationId xmlns:a16="http://schemas.microsoft.com/office/drawing/2014/main" id="{BE0208C1-D52F-3147-AA88-EF5B3D80859B}"/>
                </a:ext>
              </a:extLst>
            </p:cNvPr>
            <p:cNvSpPr/>
            <p:nvPr/>
          </p:nvSpPr>
          <p:spPr>
            <a:xfrm>
              <a:off x="7581900" y="305131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4" name="Circle">
              <a:extLst>
                <a:ext uri="{FF2B5EF4-FFF2-40B4-BE49-F238E27FC236}">
                  <a16:creationId xmlns:a16="http://schemas.microsoft.com/office/drawing/2014/main" id="{F3F81127-257E-3A46-B256-3652E6D725DA}"/>
                </a:ext>
              </a:extLst>
            </p:cNvPr>
            <p:cNvSpPr/>
            <p:nvPr/>
          </p:nvSpPr>
          <p:spPr>
            <a:xfrm>
              <a:off x="10910529" y="172105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5" name="Circle">
              <a:extLst>
                <a:ext uri="{FF2B5EF4-FFF2-40B4-BE49-F238E27FC236}">
                  <a16:creationId xmlns:a16="http://schemas.microsoft.com/office/drawing/2014/main" id="{4201BAE0-33FC-1043-8EA4-241BA7EC6706}"/>
                </a:ext>
              </a:extLst>
            </p:cNvPr>
            <p:cNvSpPr/>
            <p:nvPr/>
          </p:nvSpPr>
          <p:spPr>
            <a:xfrm>
              <a:off x="11450689" y="2448577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6" name="Circle">
              <a:extLst>
                <a:ext uri="{FF2B5EF4-FFF2-40B4-BE49-F238E27FC236}">
                  <a16:creationId xmlns:a16="http://schemas.microsoft.com/office/drawing/2014/main" id="{6C96AD7A-8949-8B4D-8E31-D7BD81655621}"/>
                </a:ext>
              </a:extLst>
            </p:cNvPr>
            <p:cNvSpPr/>
            <p:nvPr/>
          </p:nvSpPr>
          <p:spPr>
            <a:xfrm>
              <a:off x="8028858" y="1479026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58" name="Circle">
              <a:extLst>
                <a:ext uri="{FF2B5EF4-FFF2-40B4-BE49-F238E27FC236}">
                  <a16:creationId xmlns:a16="http://schemas.microsoft.com/office/drawing/2014/main" id="{0C0FAB02-7104-1E4E-9BC1-CE04028224CC}"/>
                </a:ext>
              </a:extLst>
            </p:cNvPr>
            <p:cNvSpPr/>
            <p:nvPr/>
          </p:nvSpPr>
          <p:spPr>
            <a:xfrm>
              <a:off x="10059629" y="256615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63" name="Circle">
              <a:extLst>
                <a:ext uri="{FF2B5EF4-FFF2-40B4-BE49-F238E27FC236}">
                  <a16:creationId xmlns:a16="http://schemas.microsoft.com/office/drawing/2014/main" id="{88B46A2A-DF56-E149-8636-19D3461C72F7}"/>
                </a:ext>
              </a:extLst>
            </p:cNvPr>
            <p:cNvSpPr/>
            <p:nvPr/>
          </p:nvSpPr>
          <p:spPr>
            <a:xfrm>
              <a:off x="8972592" y="2926691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77" name="Circle">
              <a:extLst>
                <a:ext uri="{FF2B5EF4-FFF2-40B4-BE49-F238E27FC236}">
                  <a16:creationId xmlns:a16="http://schemas.microsoft.com/office/drawing/2014/main" id="{CBA114DC-F84C-0B43-B676-7838B827A88C}"/>
                </a:ext>
              </a:extLst>
            </p:cNvPr>
            <p:cNvSpPr/>
            <p:nvPr/>
          </p:nvSpPr>
          <p:spPr>
            <a:xfrm>
              <a:off x="10670663" y="2799691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2" name="Circle">
              <a:extLst>
                <a:ext uri="{FF2B5EF4-FFF2-40B4-BE49-F238E27FC236}">
                  <a16:creationId xmlns:a16="http://schemas.microsoft.com/office/drawing/2014/main" id="{47A1060D-0BAA-2744-B881-12526C0CAE3C}"/>
                </a:ext>
              </a:extLst>
            </p:cNvPr>
            <p:cNvSpPr/>
            <p:nvPr/>
          </p:nvSpPr>
          <p:spPr>
            <a:xfrm>
              <a:off x="10529529" y="328177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3" name="Circle">
              <a:extLst>
                <a:ext uri="{FF2B5EF4-FFF2-40B4-BE49-F238E27FC236}">
                  <a16:creationId xmlns:a16="http://schemas.microsoft.com/office/drawing/2014/main" id="{430169D5-A41D-EA47-896B-E6262593468A}"/>
                </a:ext>
              </a:extLst>
            </p:cNvPr>
            <p:cNvSpPr/>
            <p:nvPr/>
          </p:nvSpPr>
          <p:spPr>
            <a:xfrm>
              <a:off x="9758090" y="334527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4" name="Circle">
              <a:extLst>
                <a:ext uri="{FF2B5EF4-FFF2-40B4-BE49-F238E27FC236}">
                  <a16:creationId xmlns:a16="http://schemas.microsoft.com/office/drawing/2014/main" id="{229ADC57-08A5-7349-80BB-D135933A0366}"/>
                </a:ext>
              </a:extLst>
            </p:cNvPr>
            <p:cNvSpPr/>
            <p:nvPr/>
          </p:nvSpPr>
          <p:spPr>
            <a:xfrm>
              <a:off x="7989529" y="2136847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5" name="Circle">
              <a:extLst>
                <a:ext uri="{FF2B5EF4-FFF2-40B4-BE49-F238E27FC236}">
                  <a16:creationId xmlns:a16="http://schemas.microsoft.com/office/drawing/2014/main" id="{F6EE5348-409F-FD41-9966-8F90BC6BE79C}"/>
                </a:ext>
              </a:extLst>
            </p:cNvPr>
            <p:cNvSpPr/>
            <p:nvPr/>
          </p:nvSpPr>
          <p:spPr>
            <a:xfrm>
              <a:off x="8090105" y="3357159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6" name="Circle">
              <a:extLst>
                <a:ext uri="{FF2B5EF4-FFF2-40B4-BE49-F238E27FC236}">
                  <a16:creationId xmlns:a16="http://schemas.microsoft.com/office/drawing/2014/main" id="{5718518E-AB2F-CE4A-A6B1-96CB828A4B81}"/>
                </a:ext>
              </a:extLst>
            </p:cNvPr>
            <p:cNvSpPr/>
            <p:nvPr/>
          </p:nvSpPr>
          <p:spPr>
            <a:xfrm>
              <a:off x="7464937" y="2356348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7" name="Circle">
              <a:extLst>
                <a:ext uri="{FF2B5EF4-FFF2-40B4-BE49-F238E27FC236}">
                  <a16:creationId xmlns:a16="http://schemas.microsoft.com/office/drawing/2014/main" id="{FE782877-C11E-C245-9C8F-695429649372}"/>
                </a:ext>
              </a:extLst>
            </p:cNvPr>
            <p:cNvSpPr/>
            <p:nvPr/>
          </p:nvSpPr>
          <p:spPr>
            <a:xfrm>
              <a:off x="9082548" y="191155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8" name="Circle">
              <a:extLst>
                <a:ext uri="{FF2B5EF4-FFF2-40B4-BE49-F238E27FC236}">
                  <a16:creationId xmlns:a16="http://schemas.microsoft.com/office/drawing/2014/main" id="{D2A3250A-775A-EA4D-B943-EFB38B0694B7}"/>
                </a:ext>
              </a:extLst>
            </p:cNvPr>
            <p:cNvSpPr/>
            <p:nvPr/>
          </p:nvSpPr>
          <p:spPr>
            <a:xfrm>
              <a:off x="8408834" y="178455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89" name="Circle">
              <a:extLst>
                <a:ext uri="{FF2B5EF4-FFF2-40B4-BE49-F238E27FC236}">
                  <a16:creationId xmlns:a16="http://schemas.microsoft.com/office/drawing/2014/main" id="{33334021-F633-7B40-B32C-F0BACD7C7870}"/>
                </a:ext>
              </a:extLst>
            </p:cNvPr>
            <p:cNvSpPr/>
            <p:nvPr/>
          </p:nvSpPr>
          <p:spPr>
            <a:xfrm>
              <a:off x="9321512" y="3119320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0" name="Circle">
              <a:extLst>
                <a:ext uri="{FF2B5EF4-FFF2-40B4-BE49-F238E27FC236}">
                  <a16:creationId xmlns:a16="http://schemas.microsoft.com/office/drawing/2014/main" id="{2953E81E-C68E-9446-B33D-C75F4EFEC8E0}"/>
                </a:ext>
              </a:extLst>
            </p:cNvPr>
            <p:cNvSpPr/>
            <p:nvPr/>
          </p:nvSpPr>
          <p:spPr>
            <a:xfrm>
              <a:off x="10415229" y="1776317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4" name="Circle">
              <a:extLst>
                <a:ext uri="{FF2B5EF4-FFF2-40B4-BE49-F238E27FC236}">
                  <a16:creationId xmlns:a16="http://schemas.microsoft.com/office/drawing/2014/main" id="{AA0ED6AC-2F97-554B-BC9E-7881B782EEC7}"/>
                </a:ext>
              </a:extLst>
            </p:cNvPr>
            <p:cNvSpPr/>
            <p:nvPr/>
          </p:nvSpPr>
          <p:spPr>
            <a:xfrm>
              <a:off x="8854810" y="2457935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7" name="Circle">
              <a:extLst>
                <a:ext uri="{FF2B5EF4-FFF2-40B4-BE49-F238E27FC236}">
                  <a16:creationId xmlns:a16="http://schemas.microsoft.com/office/drawing/2014/main" id="{F66FF2F5-9A91-9946-A277-1A672D70E4C7}"/>
                </a:ext>
              </a:extLst>
            </p:cNvPr>
            <p:cNvSpPr/>
            <p:nvPr/>
          </p:nvSpPr>
          <p:spPr>
            <a:xfrm>
              <a:off x="10457221" y="2252856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  <p:sp>
          <p:nvSpPr>
            <p:cNvPr id="99" name="Circle">
              <a:extLst>
                <a:ext uri="{FF2B5EF4-FFF2-40B4-BE49-F238E27FC236}">
                  <a16:creationId xmlns:a16="http://schemas.microsoft.com/office/drawing/2014/main" id="{7EE99676-A1EB-C047-9C13-9327BF93EF41}"/>
                </a:ext>
              </a:extLst>
            </p:cNvPr>
            <p:cNvSpPr/>
            <p:nvPr/>
          </p:nvSpPr>
          <p:spPr>
            <a:xfrm>
              <a:off x="9145229" y="3645204"/>
              <a:ext cx="127000" cy="127000"/>
            </a:xfrm>
            <a:prstGeom prst="ellipse">
              <a:avLst/>
            </a:prstGeom>
            <a:solidFill>
              <a:srgbClr val="4F8448"/>
            </a:solidFill>
            <a:ln w="254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1">
                  <a:effectLst>
                    <a:outerShdw blurRad="25400" dir="5400000" rotWithShape="0">
                      <a:srgbClr val="FFFFFF"/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E5FCC57B-E965-574E-9765-15442B8B39FE}"/>
              </a:ext>
            </a:extLst>
          </p:cNvPr>
          <p:cNvGrpSpPr/>
          <p:nvPr/>
        </p:nvGrpSpPr>
        <p:grpSpPr>
          <a:xfrm>
            <a:off x="6744929" y="4193703"/>
            <a:ext cx="4167838" cy="2214509"/>
            <a:chOff x="6744929" y="4193703"/>
            <a:chExt cx="4167838" cy="2214509"/>
          </a:xfrm>
          <a:effectLst/>
        </p:grpSpPr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65EC751F-4697-1948-8A70-6A2624684200}"/>
                </a:ext>
              </a:extLst>
            </p:cNvPr>
            <p:cNvCxnSpPr/>
            <p:nvPr/>
          </p:nvCxnSpPr>
          <p:spPr>
            <a:xfrm>
              <a:off x="6744929" y="4193703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E73C912-A613-FD47-B1DC-CB33398699E4}"/>
                </a:ext>
              </a:extLst>
            </p:cNvPr>
            <p:cNvCxnSpPr/>
            <p:nvPr/>
          </p:nvCxnSpPr>
          <p:spPr>
            <a:xfrm>
              <a:off x="7388943" y="4193703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E66C362-1BCE-6444-A892-7234A9A93C14}"/>
                </a:ext>
              </a:extLst>
            </p:cNvPr>
            <p:cNvCxnSpPr/>
            <p:nvPr/>
          </p:nvCxnSpPr>
          <p:spPr>
            <a:xfrm>
              <a:off x="8090105" y="4193703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F4EA2A68-FDD9-2D4A-9D28-C6C8E90D0D03}"/>
                </a:ext>
              </a:extLst>
            </p:cNvPr>
            <p:cNvCxnSpPr/>
            <p:nvPr/>
          </p:nvCxnSpPr>
          <p:spPr>
            <a:xfrm>
              <a:off x="9567591" y="4196516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B15F98D-2245-D646-B22E-3B5F3EA6C3F1}"/>
                </a:ext>
              </a:extLst>
            </p:cNvPr>
            <p:cNvCxnSpPr/>
            <p:nvPr/>
          </p:nvCxnSpPr>
          <p:spPr>
            <a:xfrm>
              <a:off x="10211605" y="4196516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56469B8-84B5-DD46-9499-BE596E6BB1F7}"/>
                </a:ext>
              </a:extLst>
            </p:cNvPr>
            <p:cNvCxnSpPr/>
            <p:nvPr/>
          </p:nvCxnSpPr>
          <p:spPr>
            <a:xfrm>
              <a:off x="10912767" y="4196516"/>
              <a:ext cx="0" cy="2211696"/>
            </a:xfrm>
            <a:prstGeom prst="line">
              <a:avLst/>
            </a:prstGeom>
            <a:ln w="3175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85548B9B-7780-E546-81CC-D384622796BE}"/>
              </a:ext>
            </a:extLst>
          </p:cNvPr>
          <p:cNvGrpSpPr/>
          <p:nvPr/>
        </p:nvGrpSpPr>
        <p:grpSpPr>
          <a:xfrm>
            <a:off x="6128775" y="4766897"/>
            <a:ext cx="5526426" cy="1141416"/>
            <a:chOff x="6128775" y="4766897"/>
            <a:chExt cx="5526426" cy="1141416"/>
          </a:xfrm>
        </p:grpSpPr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B39B423-C39A-7C4B-811A-C63EE81F5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8775" y="5908313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2DB6DB10-1D60-CE4A-8182-8B8C3A5EA012}"/>
                </a:ext>
              </a:extLst>
            </p:cNvPr>
            <p:cNvCxnSpPr>
              <a:cxnSpLocks/>
            </p:cNvCxnSpPr>
            <p:nvPr/>
          </p:nvCxnSpPr>
          <p:spPr>
            <a:xfrm>
              <a:off x="6128775" y="5096278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FBFE4F0-FDAD-0049-920D-9167A76F8DA9}"/>
                </a:ext>
              </a:extLst>
            </p:cNvPr>
            <p:cNvCxnSpPr>
              <a:cxnSpLocks/>
            </p:cNvCxnSpPr>
            <p:nvPr/>
          </p:nvCxnSpPr>
          <p:spPr>
            <a:xfrm>
              <a:off x="8909092" y="4766897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97A178F-8B4E-9E44-907D-1333396380BE}"/>
                </a:ext>
              </a:extLst>
            </p:cNvPr>
            <p:cNvCxnSpPr>
              <a:cxnSpLocks/>
            </p:cNvCxnSpPr>
            <p:nvPr/>
          </p:nvCxnSpPr>
          <p:spPr>
            <a:xfrm>
              <a:off x="8904221" y="5349513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DC06B8A-07D0-D845-8FA1-49DF9F08A2EB}"/>
                </a:ext>
              </a:extLst>
            </p:cNvPr>
            <p:cNvCxnSpPr>
              <a:cxnSpLocks/>
            </p:cNvCxnSpPr>
            <p:nvPr/>
          </p:nvCxnSpPr>
          <p:spPr>
            <a:xfrm>
              <a:off x="8899350" y="5908313"/>
              <a:ext cx="2746109" cy="0"/>
            </a:xfrm>
            <a:prstGeom prst="line">
              <a:avLst/>
            </a:prstGeom>
            <a:ln w="3175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EBBEA-4873-5B39-96A7-ED78BF424A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9358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Representativeness &amp; sampling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Definition of a sampling frame</a:t>
            </a:r>
          </a:p>
          <a:p>
            <a:pPr lvl="1"/>
            <a:r>
              <a:rPr lang="de-DE">
                <a:solidFill>
                  <a:schemeClr val="accent1"/>
                </a:solidFill>
              </a:rPr>
              <a:t>fundamental distinctions: </a:t>
            </a:r>
            <a:r>
              <a:rPr lang="de-DE"/>
              <a:t>mode (spoken/written/written-to-be-spoken), medium</a:t>
            </a:r>
          </a:p>
          <a:p>
            <a:pPr lvl="1"/>
            <a:r>
              <a:rPr lang="de-DE">
                <a:solidFill>
                  <a:schemeClr val="accent1"/>
                </a:solidFill>
              </a:rPr>
              <a:t>text characteristics:</a:t>
            </a:r>
            <a:r>
              <a:rPr lang="de-DE"/>
              <a:t> (publication) date, author (single/multi/anon), region, target audience, … </a:t>
            </a:r>
          </a:p>
          <a:p>
            <a:pPr lvl="1"/>
            <a:r>
              <a:rPr lang="de-DE">
                <a:solidFill>
                  <a:schemeClr val="accent1"/>
                </a:solidFill>
              </a:rPr>
              <a:t>function of text: </a:t>
            </a:r>
            <a:r>
              <a:rPr lang="de-DE"/>
              <a:t>genre / text type (factuality, purpose, situation, …), topic domain, …</a:t>
            </a:r>
          </a:p>
          <a:p>
            <a:pPr lvl="1"/>
            <a:r>
              <a:rPr lang="de-DE">
                <a:solidFill>
                  <a:schemeClr val="accent1"/>
                </a:solidFill>
              </a:rPr>
              <a:t>properties of author/speaker: </a:t>
            </a:r>
            <a:r>
              <a:rPr lang="de-DE"/>
              <a:t>sex, age, dialect, social class, …</a:t>
            </a:r>
          </a:p>
          <a:p>
            <a:pPr lvl="1"/>
            <a:r>
              <a:rPr lang="de-DE"/>
              <a:t>see Atkins et al. (1992) for a comprehensive system of categories</a:t>
            </a:r>
          </a:p>
          <a:p>
            <a:pPr lvl="1"/>
            <a:endParaRPr lang="de-DE"/>
          </a:p>
          <a:p>
            <a:r>
              <a:rPr lang="de-DE"/>
              <a:t>Balance</a:t>
            </a:r>
          </a:p>
          <a:p>
            <a:pPr lvl="1"/>
            <a:r>
              <a:rPr lang="de-DE"/>
              <a:t>include texts from all (combinations of) categories in the sampling frame = grid cells</a:t>
            </a:r>
          </a:p>
          <a:p>
            <a:pPr lvl="1"/>
            <a:r>
              <a:rPr lang="de-DE"/>
              <a:t>avoids bias/skew ➞ balanced coverage of the “language” population</a:t>
            </a:r>
          </a:p>
          <a:p>
            <a:pPr lvl="1"/>
            <a:endParaRPr lang="de-DE"/>
          </a:p>
          <a:p>
            <a:r>
              <a:rPr lang="de-DE"/>
              <a:t>Representativeness</a:t>
            </a:r>
          </a:p>
          <a:p>
            <a:pPr lvl="1"/>
            <a:r>
              <a:rPr lang="de-DE"/>
              <a:t>sampling frame makes population identifiable (for each combination of categories) </a:t>
            </a:r>
            <a:br>
              <a:rPr lang="de-DE">
                <a:sym typeface="Wingdings" pitchFamily="2" charset="2"/>
              </a:rPr>
            </a:br>
            <a:r>
              <a:rPr lang="de-DE">
                <a:sym typeface="Wingdings" pitchFamily="2" charset="2"/>
              </a:rPr>
              <a:t>➞ random selection of texts for each cell</a:t>
            </a:r>
          </a:p>
          <a:p>
            <a:pPr lvl="1"/>
            <a:r>
              <a:rPr lang="de-DE"/>
              <a:t>must specifiy </a:t>
            </a:r>
            <a:r>
              <a:rPr lang="de-DE" b="1">
                <a:solidFill>
                  <a:schemeClr val="tx2"/>
                </a:solidFill>
              </a:rPr>
              <a:t>proportion of texts</a:t>
            </a:r>
            <a:r>
              <a:rPr lang="de-DE" b="1"/>
              <a:t> </a:t>
            </a:r>
            <a:r>
              <a:rPr lang="de-DE"/>
              <a:t>to be sampled from each category = prevalence in language</a:t>
            </a:r>
          </a:p>
          <a:p>
            <a:pPr lvl="1"/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FA8E7-0FE0-D2F3-CEEA-D1A5EF3AE4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222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B0ABA-D4CE-424D-91E5-F0362F287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Brainstorming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901A5-DF24-CD42-83F4-AC43BF015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600">
                <a:solidFill>
                  <a:schemeClr val="tx2"/>
                </a:solidFill>
              </a:rPr>
              <a:t>How would you design a corpus for a study </a:t>
            </a:r>
            <a:br>
              <a:rPr lang="en-US" sz="3600">
                <a:solidFill>
                  <a:schemeClr val="tx2"/>
                </a:solidFill>
              </a:rPr>
            </a:br>
            <a:r>
              <a:rPr lang="en-US" sz="3600">
                <a:solidFill>
                  <a:schemeClr val="tx2"/>
                </a:solidFill>
              </a:rPr>
              <a:t>of evaluative language in music reviews?</a:t>
            </a:r>
          </a:p>
          <a:p>
            <a:pPr marL="0" indent="0" algn="ctr">
              <a:buNone/>
            </a:pPr>
            <a:endParaRPr lang="en-US" sz="3600">
              <a:solidFill>
                <a:schemeClr val="tx2"/>
              </a:solidFill>
            </a:endParaRPr>
          </a:p>
          <a:p>
            <a:pPr marL="0" indent="0" algn="ctr">
              <a:buNone/>
            </a:pPr>
            <a:r>
              <a:rPr lang="en-US" sz="3600">
                <a:solidFill>
                  <a:schemeClr val="accent5">
                    <a:lumMod val="75000"/>
                  </a:schemeClr>
                </a:solidFill>
              </a:rPr>
              <a:t>… or another research question?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BAC0B-CAAF-EF79-080B-12F90AF7D8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2020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CC230-B5A3-5D00-E7A8-4DB0966C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Representation formats</a:t>
            </a:r>
          </a:p>
        </p:txBody>
      </p:sp>
    </p:spTree>
    <p:extLst>
      <p:ext uri="{BB962C8B-B14F-4D97-AF65-F5344CB8AC3E}">
        <p14:creationId xmlns:p14="http://schemas.microsoft.com/office/powerpoint/2010/main" val="3601414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raw text + metadata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3200">
                <a:solidFill>
                  <a:srgbClr val="000000"/>
                </a:solidFill>
              </a:rPr>
              <a:t>It seemed a day much as any other until I happened to look out of the back window.  There was a little garden behind the house; a well-mown lawn surrounded by a neatly cut hedge, a few bushes and colourful flowers.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95801A-7BA1-8E6A-800F-2F3DBE2D17F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14</a:t>
            </a:fld>
            <a:endParaRPr lang="de-DE" dirty="0"/>
          </a:p>
        </p:txBody>
      </p:sp>
      <p:sp>
        <p:nvSpPr>
          <p:cNvPr id="4" name="Round Diagonal Corner Rectangle 3"/>
          <p:cNvSpPr/>
          <p:nvPr/>
        </p:nvSpPr>
        <p:spPr>
          <a:xfrm>
            <a:off x="7561706" y="3837572"/>
            <a:ext cx="4122295" cy="2408602"/>
          </a:xfrm>
          <a:prstGeom prst="round2Diag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800" b="1">
                <a:solidFill>
                  <a:srgbClr val="3365A2"/>
                </a:solidFill>
                <a:latin typeface="Calibri"/>
              </a:rPr>
              <a:t>metadata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800">
                <a:solidFill>
                  <a:prstClr val="black"/>
                </a:solidFill>
                <a:latin typeface="Calibri"/>
              </a:rPr>
              <a:t>title:			The Garden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800">
                <a:solidFill>
                  <a:prstClr val="black"/>
                </a:solidFill>
                <a:latin typeface="Calibri"/>
              </a:rPr>
              <a:t>author:		Stefan Evert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800">
                <a:solidFill>
                  <a:prstClr val="black"/>
                </a:solidFill>
                <a:latin typeface="Calibri"/>
              </a:rPr>
              <a:t>author sex:	male</a:t>
            </a:r>
            <a:br>
              <a:rPr lang="de-DE" sz="2800">
                <a:solidFill>
                  <a:prstClr val="black"/>
                </a:solidFill>
                <a:latin typeface="Calibri"/>
              </a:rPr>
            </a:br>
            <a:r>
              <a:rPr lang="de-DE" sz="2800">
                <a:solidFill>
                  <a:prstClr val="black"/>
                </a:solidFill>
                <a:latin typeface="Calibri"/>
              </a:rPr>
              <a:t>date:			05.08.1991</a:t>
            </a:r>
          </a:p>
        </p:txBody>
      </p:sp>
    </p:spTree>
    <p:extLst>
      <p:ext uri="{BB962C8B-B14F-4D97-AF65-F5344CB8AC3E}">
        <p14:creationId xmlns:p14="http://schemas.microsoft.com/office/powerpoint/2010/main" val="20071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tokenization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3200">
                <a:solidFill>
                  <a:srgbClr val="000000"/>
                </a:solidFill>
              </a:rPr>
              <a:t>It seemed a day much as any other until I happened to look out of the back </a:t>
            </a:r>
            <a:r>
              <a:rPr lang="de-DE" sz="3200">
                <a:solidFill>
                  <a:srgbClr val="8D1428"/>
                </a:solidFill>
              </a:rPr>
              <a:t>window .</a:t>
            </a:r>
            <a:r>
              <a:rPr lang="de-DE" sz="3200">
                <a:solidFill>
                  <a:srgbClr val="000000"/>
                </a:solidFill>
              </a:rPr>
              <a:t>  There was a little garden behind the </a:t>
            </a:r>
            <a:r>
              <a:rPr lang="de-DE" sz="3200">
                <a:solidFill>
                  <a:srgbClr val="8D1428"/>
                </a:solidFill>
              </a:rPr>
              <a:t>house ;</a:t>
            </a:r>
            <a:r>
              <a:rPr lang="de-DE" sz="3200">
                <a:solidFill>
                  <a:srgbClr val="000000"/>
                </a:solidFill>
              </a:rPr>
              <a:t> a well-mown lawn surrounded by a neatly cut </a:t>
            </a:r>
            <a:r>
              <a:rPr lang="de-DE" sz="3200">
                <a:solidFill>
                  <a:srgbClr val="8D1428"/>
                </a:solidFill>
              </a:rPr>
              <a:t>hedge ,</a:t>
            </a:r>
            <a:r>
              <a:rPr lang="de-DE" sz="3200">
                <a:solidFill>
                  <a:srgbClr val="000000"/>
                </a:solidFill>
              </a:rPr>
              <a:t> a few bushes and colourful </a:t>
            </a:r>
            <a:r>
              <a:rPr lang="de-DE" sz="3200">
                <a:solidFill>
                  <a:srgbClr val="8D1428"/>
                </a:solidFill>
              </a:rPr>
              <a:t>flowers 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7B734-A54D-C06F-4269-2948C74A8D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5578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sentence segmentation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It seemed a day much as any other until I happened to look out of the back window .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There was a little garden behind the house ; a well-mown lawn surrounded by a neatly cut hedge , a few bushes and colourful flowers .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AEC22-D6F2-E40E-0B8B-7778A8180F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2878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part-of-speech (POS) tagging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It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>
                <a:solidFill>
                  <a:srgbClr val="000000"/>
                </a:solidFill>
              </a:rPr>
              <a:t> seemed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day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much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>
                <a:solidFill>
                  <a:srgbClr val="000000"/>
                </a:solidFill>
              </a:rPr>
              <a:t> as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any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other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until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I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>
                <a:solidFill>
                  <a:srgbClr val="000000"/>
                </a:solidFill>
              </a:rPr>
              <a:t> happened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>
                <a:solidFill>
                  <a:srgbClr val="000000"/>
                </a:solidFill>
              </a:rPr>
              <a:t> to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TO</a:t>
            </a:r>
            <a:r>
              <a:rPr lang="de-DE" sz="3200">
                <a:solidFill>
                  <a:srgbClr val="000000"/>
                </a:solidFill>
              </a:rPr>
              <a:t> look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</a:t>
            </a:r>
            <a:r>
              <a:rPr lang="de-DE" sz="3200">
                <a:solidFill>
                  <a:srgbClr val="000000"/>
                </a:solidFill>
              </a:rPr>
              <a:t> out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RP</a:t>
            </a:r>
            <a:r>
              <a:rPr lang="de-DE" sz="3200">
                <a:solidFill>
                  <a:srgbClr val="000000"/>
                </a:solidFill>
              </a:rPr>
              <a:t> of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the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back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window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.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>
                <a:solidFill>
                  <a:srgbClr val="000000"/>
                </a:solidFill>
              </a:rPr>
              <a:t>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  <a:p>
            <a:pPr marL="0" lvl="0" indent="0">
              <a:buNone/>
            </a:pPr>
            <a:r>
              <a:rPr lang="de-DE" sz="3200">
                <a:solidFill>
                  <a:srgbClr val="003865"/>
                </a:solidFill>
              </a:rPr>
              <a:t>&lt;s&gt; </a:t>
            </a:r>
            <a:r>
              <a:rPr lang="de-DE" sz="3200">
                <a:solidFill>
                  <a:srgbClr val="000000"/>
                </a:solidFill>
              </a:rPr>
              <a:t>There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EX</a:t>
            </a:r>
            <a:r>
              <a:rPr lang="de-DE" sz="3200">
                <a:solidFill>
                  <a:srgbClr val="000000"/>
                </a:solidFill>
              </a:rPr>
              <a:t> was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little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garden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behind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the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house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;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well-mown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>
                <a:solidFill>
                  <a:srgbClr val="000000"/>
                </a:solidFill>
              </a:rPr>
              <a:t> lawn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surrounded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>
                <a:solidFill>
                  <a:srgbClr val="000000"/>
                </a:solidFill>
              </a:rPr>
              <a:t> by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neatly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>
                <a:solidFill>
                  <a:srgbClr val="000000"/>
                </a:solidFill>
              </a:rPr>
              <a:t> cut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>
                <a:solidFill>
                  <a:srgbClr val="000000"/>
                </a:solidFill>
              </a:rPr>
              <a:t> hedge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>
                <a:solidFill>
                  <a:srgbClr val="000000"/>
                </a:solidFill>
              </a:rPr>
              <a:t> ,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de-DE" sz="3200">
                <a:solidFill>
                  <a:srgbClr val="000000"/>
                </a:solidFill>
              </a:rPr>
              <a:t> a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>
                <a:solidFill>
                  <a:srgbClr val="000000"/>
                </a:solidFill>
              </a:rPr>
              <a:t> few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bushes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>
                <a:solidFill>
                  <a:srgbClr val="000000"/>
                </a:solidFill>
              </a:rPr>
              <a:t> and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CC</a:t>
            </a:r>
            <a:r>
              <a:rPr lang="de-DE" sz="3200">
                <a:solidFill>
                  <a:srgbClr val="000000"/>
                </a:solidFill>
              </a:rPr>
              <a:t> colourful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>
                <a:solidFill>
                  <a:srgbClr val="000000"/>
                </a:solidFill>
              </a:rPr>
              <a:t> flowers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>
                <a:solidFill>
                  <a:srgbClr val="000000"/>
                </a:solidFill>
              </a:rPr>
              <a:t> .</a:t>
            </a:r>
            <a:r>
              <a:rPr lang="de-DE" sz="3200" b="1" baseline="-25000">
                <a:solidFill>
                  <a:srgbClr val="003866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>
                <a:solidFill>
                  <a:srgbClr val="000000"/>
                </a:solidFill>
              </a:rPr>
              <a:t> </a:t>
            </a:r>
            <a:r>
              <a:rPr lang="de-DE" sz="3200">
                <a:solidFill>
                  <a:srgbClr val="003865"/>
                </a:solidFill>
              </a:rPr>
              <a:t>&lt;/s&gt;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692CC-3674-E066-00AC-233D676F37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8362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Corpus annotation: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lemmatization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3200">
                <a:solidFill>
                  <a:schemeClr val="tx2"/>
                </a:solidFill>
              </a:rPr>
              <a:t>&lt;s&gt; </a:t>
            </a:r>
            <a:r>
              <a:rPr lang="de-DE" sz="3200"/>
              <a:t>It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 baseline="30000">
                <a:solidFill>
                  <a:schemeClr val="accent2"/>
                </a:solidFill>
              </a:rPr>
              <a:t>it</a:t>
            </a:r>
            <a:r>
              <a:rPr lang="de-DE" sz="3200"/>
              <a:t> seemed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 baseline="30000">
                <a:solidFill>
                  <a:schemeClr val="accent2"/>
                </a:solidFill>
              </a:rPr>
              <a:t>seem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day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day</a:t>
            </a:r>
            <a:r>
              <a:rPr lang="de-DE" sz="3200"/>
              <a:t> much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 baseline="30000">
                <a:solidFill>
                  <a:schemeClr val="accent2"/>
                </a:solidFill>
              </a:rPr>
              <a:t>much</a:t>
            </a:r>
            <a:r>
              <a:rPr lang="de-DE" sz="3200"/>
              <a:t> as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as</a:t>
            </a:r>
            <a:r>
              <a:rPr lang="de-DE" sz="3200"/>
              <a:t> any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any</a:t>
            </a:r>
            <a:r>
              <a:rPr lang="de-DE" sz="3200"/>
              <a:t> other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other</a:t>
            </a:r>
            <a:r>
              <a:rPr lang="de-DE" sz="3200"/>
              <a:t> until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until</a:t>
            </a:r>
            <a:r>
              <a:rPr lang="de-DE" sz="3200"/>
              <a:t> I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3200" baseline="30000">
                <a:solidFill>
                  <a:schemeClr val="accent2"/>
                </a:solidFill>
              </a:rPr>
              <a:t>I</a:t>
            </a:r>
            <a:r>
              <a:rPr lang="de-DE" sz="3200"/>
              <a:t> happened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 baseline="30000">
                <a:solidFill>
                  <a:schemeClr val="accent2"/>
                </a:solidFill>
              </a:rPr>
              <a:t>happen</a:t>
            </a:r>
            <a:r>
              <a:rPr lang="de-DE" sz="3200"/>
              <a:t> to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TO</a:t>
            </a:r>
            <a:r>
              <a:rPr lang="de-DE" sz="3200" baseline="30000">
                <a:solidFill>
                  <a:schemeClr val="accent2"/>
                </a:solidFill>
              </a:rPr>
              <a:t>to</a:t>
            </a:r>
            <a:r>
              <a:rPr lang="de-DE" sz="3200"/>
              <a:t> look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</a:t>
            </a:r>
            <a:r>
              <a:rPr lang="de-DE" sz="3200" baseline="30000">
                <a:solidFill>
                  <a:schemeClr val="accent2"/>
                </a:solidFill>
              </a:rPr>
              <a:t>look</a:t>
            </a:r>
            <a:r>
              <a:rPr lang="de-DE" sz="3200"/>
              <a:t> out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RP</a:t>
            </a:r>
            <a:r>
              <a:rPr lang="de-DE" sz="3200" baseline="30000">
                <a:solidFill>
                  <a:schemeClr val="accent2"/>
                </a:solidFill>
              </a:rPr>
              <a:t>out</a:t>
            </a:r>
            <a:r>
              <a:rPr lang="de-DE" sz="3200"/>
              <a:t> of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of</a:t>
            </a:r>
            <a:r>
              <a:rPr lang="de-DE" sz="3200"/>
              <a:t> the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the</a:t>
            </a:r>
            <a:r>
              <a:rPr lang="de-DE" sz="3200"/>
              <a:t> back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back</a:t>
            </a:r>
            <a:r>
              <a:rPr lang="de-DE" sz="3200"/>
              <a:t> window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window</a:t>
            </a:r>
            <a:r>
              <a:rPr lang="de-DE" sz="3200"/>
              <a:t> .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 baseline="30000">
                <a:solidFill>
                  <a:schemeClr val="accent2"/>
                </a:solidFill>
              </a:rPr>
              <a:t>.</a:t>
            </a:r>
            <a:r>
              <a:rPr lang="de-DE" sz="3200"/>
              <a:t> </a:t>
            </a:r>
            <a:r>
              <a:rPr lang="de-DE" sz="3200">
                <a:solidFill>
                  <a:schemeClr val="tx2"/>
                </a:solidFill>
              </a:rPr>
              <a:t>&lt;/s&gt;</a:t>
            </a:r>
          </a:p>
          <a:p>
            <a:pPr marL="0" indent="0">
              <a:buNone/>
            </a:pPr>
            <a:r>
              <a:rPr lang="de-DE" sz="3200">
                <a:solidFill>
                  <a:schemeClr val="tx2"/>
                </a:solidFill>
              </a:rPr>
              <a:t>&lt;s&gt; </a:t>
            </a:r>
            <a:r>
              <a:rPr lang="de-DE" sz="3200"/>
              <a:t>There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EX</a:t>
            </a:r>
            <a:r>
              <a:rPr lang="de-DE" sz="3200" baseline="30000">
                <a:solidFill>
                  <a:schemeClr val="accent2"/>
                </a:solidFill>
              </a:rPr>
              <a:t>there</a:t>
            </a:r>
            <a:r>
              <a:rPr lang="de-DE" sz="3200"/>
              <a:t> was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3200" baseline="30000">
                <a:solidFill>
                  <a:schemeClr val="accent2"/>
                </a:solidFill>
              </a:rPr>
              <a:t>be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little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little</a:t>
            </a:r>
            <a:r>
              <a:rPr lang="de-DE" sz="3200"/>
              <a:t> garden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garden</a:t>
            </a:r>
            <a:r>
              <a:rPr lang="de-DE" sz="3200"/>
              <a:t> behind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behind</a:t>
            </a:r>
            <a:r>
              <a:rPr lang="de-DE" sz="3200"/>
              <a:t> the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the</a:t>
            </a:r>
            <a:r>
              <a:rPr lang="de-DE" sz="3200"/>
              <a:t> house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house</a:t>
            </a:r>
            <a:r>
              <a:rPr lang="de-DE" sz="3200"/>
              <a:t> ;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de-DE" sz="3200" baseline="30000">
                <a:solidFill>
                  <a:schemeClr val="accent2"/>
                </a:solidFill>
              </a:rPr>
              <a:t>;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 well-mown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 baseline="30000">
                <a:solidFill>
                  <a:schemeClr val="accent2"/>
                </a:solidFill>
              </a:rPr>
              <a:t>???</a:t>
            </a:r>
            <a:r>
              <a:rPr lang="de-DE" sz="3200"/>
              <a:t> lawn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lawn</a:t>
            </a:r>
            <a:r>
              <a:rPr lang="de-DE" sz="3200"/>
              <a:t> surrounded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 baseline="30000">
                <a:solidFill>
                  <a:schemeClr val="accent2"/>
                </a:solidFill>
              </a:rPr>
              <a:t>surround</a:t>
            </a:r>
            <a:r>
              <a:rPr lang="de-DE" sz="3200"/>
              <a:t> by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3200" baseline="30000">
                <a:solidFill>
                  <a:schemeClr val="accent2"/>
                </a:solidFill>
              </a:rPr>
              <a:t>by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neatly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3200" baseline="30000">
                <a:solidFill>
                  <a:schemeClr val="accent2"/>
                </a:solidFill>
              </a:rPr>
              <a:t>neatly</a:t>
            </a:r>
            <a:r>
              <a:rPr lang="de-DE" sz="3200"/>
              <a:t> cut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VBN</a:t>
            </a:r>
            <a:r>
              <a:rPr lang="de-DE" sz="3200" baseline="30000">
                <a:solidFill>
                  <a:schemeClr val="accent2"/>
                </a:solidFill>
              </a:rPr>
              <a:t>cut</a:t>
            </a:r>
            <a:r>
              <a:rPr lang="de-DE" sz="3200"/>
              <a:t> hedge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3200" baseline="30000">
                <a:solidFill>
                  <a:schemeClr val="accent2"/>
                </a:solidFill>
              </a:rPr>
              <a:t>hedge</a:t>
            </a:r>
            <a:r>
              <a:rPr lang="de-DE" sz="3200"/>
              <a:t> ,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de-DE" sz="3200" baseline="30000">
                <a:solidFill>
                  <a:schemeClr val="accent2"/>
                </a:solidFill>
              </a:rPr>
              <a:t>,</a:t>
            </a:r>
            <a:r>
              <a:rPr lang="de-DE" sz="3200"/>
              <a:t> a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3200" baseline="30000">
                <a:solidFill>
                  <a:schemeClr val="accent2"/>
                </a:solidFill>
              </a:rPr>
              <a:t>a</a:t>
            </a:r>
            <a:r>
              <a:rPr lang="de-DE" sz="3200"/>
              <a:t> few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few</a:t>
            </a:r>
            <a:r>
              <a:rPr lang="de-DE" sz="3200"/>
              <a:t> bushes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 baseline="30000">
                <a:solidFill>
                  <a:schemeClr val="accent2"/>
                </a:solidFill>
              </a:rPr>
              <a:t>bush</a:t>
            </a:r>
            <a:r>
              <a:rPr lang="de-DE" sz="3200"/>
              <a:t> and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CC</a:t>
            </a:r>
            <a:r>
              <a:rPr lang="de-DE" sz="3200" baseline="30000">
                <a:solidFill>
                  <a:schemeClr val="accent2"/>
                </a:solidFill>
              </a:rPr>
              <a:t>and</a:t>
            </a:r>
            <a:r>
              <a:rPr lang="de-DE" sz="3200"/>
              <a:t> colourful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3200" baseline="30000">
                <a:solidFill>
                  <a:schemeClr val="accent2"/>
                </a:solidFill>
              </a:rPr>
              <a:t>colorful</a:t>
            </a:r>
            <a:r>
              <a:rPr lang="de-DE" sz="3200"/>
              <a:t> flowers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NNS</a:t>
            </a:r>
            <a:r>
              <a:rPr lang="de-DE" sz="3200" baseline="30000">
                <a:solidFill>
                  <a:schemeClr val="accent2"/>
                </a:solidFill>
              </a:rPr>
              <a:t>flower</a:t>
            </a:r>
            <a:r>
              <a:rPr lang="de-DE" sz="3200"/>
              <a:t> .</a:t>
            </a:r>
            <a:r>
              <a:rPr lang="de-DE" sz="3200" b="1" baseline="-2500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SENT</a:t>
            </a:r>
            <a:r>
              <a:rPr lang="de-DE" sz="3200" baseline="30000">
                <a:solidFill>
                  <a:schemeClr val="accent2"/>
                </a:solidFill>
              </a:rPr>
              <a:t>.</a:t>
            </a:r>
            <a:r>
              <a:rPr lang="de-DE" sz="3200"/>
              <a:t> </a:t>
            </a:r>
            <a:r>
              <a:rPr lang="de-DE" sz="3200">
                <a:solidFill>
                  <a:schemeClr val="tx2"/>
                </a:solidFill>
              </a:rPr>
              <a:t>&lt;/s&gt;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01C47-0555-45F8-9C8E-43E8607DA4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18</a:t>
            </a:fld>
            <a:endParaRPr lang="de-DE" dirty="0"/>
          </a:p>
        </p:txBody>
      </p:sp>
      <p:sp>
        <p:nvSpPr>
          <p:cNvPr id="4" name="Cloud Callout 3"/>
          <p:cNvSpPr/>
          <p:nvPr/>
        </p:nvSpPr>
        <p:spPr>
          <a:xfrm>
            <a:off x="7895305" y="4992811"/>
            <a:ext cx="3667432" cy="1640559"/>
          </a:xfrm>
          <a:prstGeom prst="cloudCallout">
            <a:avLst>
              <a:gd name="adj1" fmla="val -40231"/>
              <a:gd name="adj2" fmla="val -70846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de-DE">
                <a:solidFill>
                  <a:prstClr val="white"/>
                </a:solidFill>
                <a:latin typeface="Calibri"/>
              </a:rPr>
              <a:t>need a better representation format</a:t>
            </a:r>
          </a:p>
        </p:txBody>
      </p:sp>
    </p:spTree>
    <p:extLst>
      <p:ext uri="{BB962C8B-B14F-4D97-AF65-F5344CB8AC3E}">
        <p14:creationId xmlns:p14="http://schemas.microsoft.com/office/powerpoint/2010/main" val="153038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accent1"/>
                </a:solidFill>
              </a:rPr>
              <a:t>XML markup of annotation</a:t>
            </a:r>
            <a:br>
              <a:rPr lang="de-DE">
                <a:solidFill>
                  <a:schemeClr val="accent1"/>
                </a:solidFill>
              </a:rPr>
            </a:br>
            <a:r>
              <a:rPr lang="de-DE" sz="2400">
                <a:solidFill>
                  <a:schemeClr val="tx1"/>
                </a:solidFill>
              </a:rPr>
              <a:t>Standard for data interchange &amp; archiving</a:t>
            </a:r>
            <a:endParaRPr lang="de-DE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0927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endParaRPr lang="de-DE" sz="1600" b="1">
              <a:solidFill>
                <a:schemeClr val="tx2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corpus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story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num="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6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 title="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Garden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It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seem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seemed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day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much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much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any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any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other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other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until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until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story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corpus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142636" y="2335313"/>
            <a:ext cx="3657600" cy="400110"/>
            <a:chOff x="1638300" y="2128838"/>
            <a:chExt cx="3657600" cy="400110"/>
          </a:xfrm>
        </p:grpSpPr>
        <p:sp>
          <p:nvSpPr>
            <p:cNvPr id="5" name="TextBox 4"/>
            <p:cNvSpPr txBox="1"/>
            <p:nvPr/>
          </p:nvSpPr>
          <p:spPr>
            <a:xfrm>
              <a:off x="2438400" y="2128838"/>
              <a:ext cx="28575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 sz="2000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start tag of XML element</a:t>
              </a: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>
              <a:off x="1638300" y="2324100"/>
              <a:ext cx="774700" cy="152400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Group 8"/>
          <p:cNvGrpSpPr/>
          <p:nvPr/>
        </p:nvGrpSpPr>
        <p:grpSpPr>
          <a:xfrm>
            <a:off x="3142636" y="5472213"/>
            <a:ext cx="3657600" cy="400110"/>
            <a:chOff x="1638300" y="2128838"/>
            <a:chExt cx="3657600" cy="400110"/>
          </a:xfrm>
        </p:grpSpPr>
        <p:sp>
          <p:nvSpPr>
            <p:cNvPr id="10" name="TextBox 9"/>
            <p:cNvSpPr txBox="1"/>
            <p:nvPr/>
          </p:nvSpPr>
          <p:spPr>
            <a:xfrm>
              <a:off x="2438400" y="2128838"/>
              <a:ext cx="28575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 sz="2000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corresponding end tag</a:t>
              </a: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H="1" flipV="1">
              <a:off x="1638300" y="2128838"/>
              <a:ext cx="774700" cy="195262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2952136" y="1394630"/>
            <a:ext cx="1981200" cy="490507"/>
            <a:chOff x="1638300" y="1985993"/>
            <a:chExt cx="1981200" cy="490507"/>
          </a:xfrm>
        </p:grpSpPr>
        <p:sp>
          <p:nvSpPr>
            <p:cNvPr id="14" name="TextBox 13"/>
            <p:cNvSpPr txBox="1"/>
            <p:nvPr/>
          </p:nvSpPr>
          <p:spPr>
            <a:xfrm>
              <a:off x="2025650" y="1985993"/>
              <a:ext cx="15938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 sz="2000">
                  <a:solidFill>
                    <a:srgbClr val="7F377B"/>
                  </a:solidFill>
                  <a:latin typeface="Calibri"/>
                  <a:ea typeface="+mn-ea"/>
                  <a:cs typeface="+mn-cs"/>
                </a:rPr>
                <a:t>root element</a:t>
              </a:r>
            </a:p>
          </p:txBody>
        </p:sp>
        <p:cxnSp>
          <p:nvCxnSpPr>
            <p:cNvPr id="15" name="Straight Arrow Connector 14"/>
            <p:cNvCxnSpPr>
              <a:stCxn id="14" idx="1"/>
            </p:cNvCxnSpPr>
            <p:nvPr/>
          </p:nvCxnSpPr>
          <p:spPr>
            <a:xfrm flipH="1">
              <a:off x="1638300" y="2186048"/>
              <a:ext cx="387350" cy="290452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4933338" y="1503726"/>
            <a:ext cx="4711698" cy="563973"/>
            <a:chOff x="1200152" y="1928297"/>
            <a:chExt cx="4711698" cy="563973"/>
          </a:xfrm>
        </p:grpSpPr>
        <p:sp>
          <p:nvSpPr>
            <p:cNvPr id="19" name="TextBox 18"/>
            <p:cNvSpPr txBox="1"/>
            <p:nvPr/>
          </p:nvSpPr>
          <p:spPr>
            <a:xfrm>
              <a:off x="2120900" y="1928297"/>
              <a:ext cx="37909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 sz="2000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element annotated with attributes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H="1">
              <a:off x="1200152" y="2128352"/>
              <a:ext cx="920749" cy="363918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ED451-8496-D933-9C79-2A121751CF6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715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CC230-B5A3-5D00-E7A8-4DB0966C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solidFill>
                  <a:schemeClr val="accent5">
                    <a:lumMod val="75000"/>
                  </a:schemeClr>
                </a:solidFill>
              </a:rPr>
              <a:t>Catching up:</a:t>
            </a:r>
            <a:r>
              <a:rPr lang="en-US" sz="3600"/>
              <a:t> Overview of existing corpora</a:t>
            </a:r>
          </a:p>
        </p:txBody>
      </p:sp>
    </p:spTree>
    <p:extLst>
      <p:ext uri="{BB962C8B-B14F-4D97-AF65-F5344CB8AC3E}">
        <p14:creationId xmlns:p14="http://schemas.microsoft.com/office/powerpoint/2010/main" val="1816793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rgbClr val="003866"/>
                </a:solidFill>
              </a:rPr>
              <a:t>XML markup of annotation</a:t>
            </a:r>
            <a:br>
              <a:rPr lang="de-DE">
                <a:solidFill>
                  <a:srgbClr val="003866"/>
                </a:solidFill>
              </a:rPr>
            </a:br>
            <a:r>
              <a:rPr lang="de-DE" sz="2400">
                <a:solidFill>
                  <a:srgbClr val="000000"/>
                </a:solidFill>
              </a:rPr>
              <a:t>Standard for data interchange &amp; archiving</a:t>
            </a:r>
            <a:endParaRPr lang="de-DE" b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0927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&lt;?xml version="1.0" encoding="UTF-8"?&gt;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corpus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story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num="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6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 title="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Garden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It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seem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seemed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day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RB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much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much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any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any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JJ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other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other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until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until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		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story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corpus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5FE2A57-835C-3C4A-9990-AC252FDE6EFC}"/>
              </a:ext>
            </a:extLst>
          </p:cNvPr>
          <p:cNvGrpSpPr/>
          <p:nvPr/>
        </p:nvGrpSpPr>
        <p:grpSpPr>
          <a:xfrm>
            <a:off x="6286500" y="1308864"/>
            <a:ext cx="2463800" cy="400110"/>
            <a:chOff x="2476500" y="2031192"/>
            <a:chExt cx="1981200" cy="40011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89FA365-362A-DD4C-9595-BAB8FF138FBE}"/>
                </a:ext>
              </a:extLst>
            </p:cNvPr>
            <p:cNvSpPr txBox="1"/>
            <p:nvPr/>
          </p:nvSpPr>
          <p:spPr>
            <a:xfrm>
              <a:off x="2863850" y="2031192"/>
              <a:ext cx="15938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 sz="2000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XML declaration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D7A2C7F1-AA12-914D-BCB5-5B767DE20E5C}"/>
                </a:ext>
              </a:extLst>
            </p:cNvPr>
            <p:cNvCxnSpPr>
              <a:stCxn id="5" idx="1"/>
            </p:cNvCxnSpPr>
            <p:nvPr/>
          </p:nvCxnSpPr>
          <p:spPr>
            <a:xfrm flipH="1">
              <a:off x="2476500" y="2231247"/>
              <a:ext cx="387350" cy="153888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2355E-1E82-3C63-B54E-A96F33DAF5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1314335"/>
      </p:ext>
    </p:extLst>
  </p:cSld>
  <p:clrMapOvr>
    <a:masterClrMapping/>
  </p:clrMapOvr>
  <p:transition spd="slow">
    <p:wipe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rgbClr val="003866"/>
                </a:solidFill>
              </a:rPr>
              <a:t>XML markup of annotation</a:t>
            </a:r>
            <a:br>
              <a:rPr lang="de-DE">
                <a:solidFill>
                  <a:srgbClr val="003866"/>
                </a:solidFill>
              </a:rPr>
            </a:br>
            <a:r>
              <a:rPr lang="de-DE" sz="2400">
                <a:solidFill>
                  <a:srgbClr val="000000"/>
                </a:solidFill>
              </a:rPr>
              <a:t>Standard for data interchange &amp; archiving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0927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&lt;?xml version="1.0" encoding="UTF-8"?&gt;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corpus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metadata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author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Stefan Evert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sex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male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sex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author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publication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title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Very Short Stories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title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collection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type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genre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fiction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genre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publication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metadata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story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num="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6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 title="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Garden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It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VBD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seem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seemed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pos="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NN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  lemma="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day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day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&lt;/token&gt;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        ...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D168C94-8CEB-8F4A-A508-A8FEA718B8EF}"/>
              </a:ext>
            </a:extLst>
          </p:cNvPr>
          <p:cNvGrpSpPr/>
          <p:nvPr/>
        </p:nvGrpSpPr>
        <p:grpSpPr>
          <a:xfrm>
            <a:off x="3435179" y="1965467"/>
            <a:ext cx="3150972" cy="400110"/>
            <a:chOff x="1540476" y="2200245"/>
            <a:chExt cx="3150972" cy="40011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BDEF00-FBAB-1940-814E-6ADB1969D64B}"/>
                </a:ext>
              </a:extLst>
            </p:cNvPr>
            <p:cNvSpPr txBox="1"/>
            <p:nvPr/>
          </p:nvSpPr>
          <p:spPr>
            <a:xfrm>
              <a:off x="2413000" y="2200245"/>
              <a:ext cx="22784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 sz="2000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metadata header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4D7A4A9-8A99-CD49-B68F-AAF75B7608EE}"/>
                </a:ext>
              </a:extLst>
            </p:cNvPr>
            <p:cNvCxnSpPr>
              <a:cxnSpLocks/>
              <a:stCxn id="9" idx="1"/>
            </p:cNvCxnSpPr>
            <p:nvPr/>
          </p:nvCxnSpPr>
          <p:spPr>
            <a:xfrm flipH="1">
              <a:off x="1540476" y="2400300"/>
              <a:ext cx="872524" cy="71051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AC704-076E-4E5D-1E3D-84BD9D88A6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895507"/>
      </p:ext>
    </p:extLst>
  </p:cSld>
  <p:clrMapOvr>
    <a:masterClrMapping/>
  </p:clrMapOvr>
  <p:transition spd="slow">
    <p:wipe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XML standards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>
                <a:solidFill>
                  <a:schemeClr val="accent2"/>
                </a:solidFill>
              </a:rPr>
              <a:t>XML</a:t>
            </a:r>
            <a:r>
              <a:rPr lang="de-DE"/>
              <a:t> (Extensible Markup Language) is a widely-used standard for structured annotation</a:t>
            </a:r>
          </a:p>
          <a:p>
            <a:r>
              <a:rPr lang="de-DE"/>
              <a:t>A </a:t>
            </a:r>
            <a:r>
              <a:rPr lang="de-DE">
                <a:solidFill>
                  <a:schemeClr val="accent1"/>
                </a:solidFill>
              </a:rPr>
              <a:t>well-formed</a:t>
            </a:r>
            <a:r>
              <a:rPr lang="de-DE"/>
              <a:t> XML document only specifies the structure of annotation,</a:t>
            </a:r>
            <a:br>
              <a:rPr lang="de-DE"/>
            </a:br>
            <a:r>
              <a:rPr lang="de-DE"/>
              <a:t>not its semantics</a:t>
            </a:r>
          </a:p>
          <a:p>
            <a:pPr lvl="1"/>
            <a:endParaRPr lang="de-DE"/>
          </a:p>
          <a:p>
            <a:r>
              <a:rPr lang="de-DE">
                <a:solidFill>
                  <a:schemeClr val="accent2"/>
                </a:solidFill>
              </a:rPr>
              <a:t>DTD</a:t>
            </a:r>
            <a:r>
              <a:rPr lang="de-DE"/>
              <a:t> (document type declaration) or </a:t>
            </a:r>
            <a:r>
              <a:rPr lang="de-DE">
                <a:solidFill>
                  <a:schemeClr val="accent2"/>
                </a:solidFill>
              </a:rPr>
              <a:t>XML Schema </a:t>
            </a:r>
            <a:r>
              <a:rPr lang="de-DE"/>
              <a:t>specify valid element names, their attributes and how they can be nested</a:t>
            </a:r>
          </a:p>
          <a:p>
            <a:pPr lvl="1"/>
            <a:r>
              <a:rPr lang="de-DE"/>
              <a:t>still doesn't explain semantics without documentation!</a:t>
            </a:r>
          </a:p>
          <a:p>
            <a:pPr lvl="1"/>
            <a:endParaRPr lang="de-DE"/>
          </a:p>
          <a:p>
            <a:r>
              <a:rPr lang="de-DE"/>
              <a:t>Exchange formats for text corpora: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TEI</a:t>
            </a:r>
            <a:r>
              <a:rPr lang="de-DE"/>
              <a:t> (Text Encoding Initiative), </a:t>
            </a:r>
            <a:r>
              <a:rPr lang="de-DE">
                <a:solidFill>
                  <a:schemeClr val="accent2"/>
                </a:solidFill>
              </a:rPr>
              <a:t>XCES</a:t>
            </a:r>
            <a:r>
              <a:rPr lang="de-DE"/>
              <a:t> (Corpus Encoding Standard),</a:t>
            </a:r>
            <a:br>
              <a:rPr lang="de-DE"/>
            </a:br>
            <a:r>
              <a:rPr lang="de-DE">
                <a:solidFill>
                  <a:schemeClr val="accent2"/>
                </a:solidFill>
              </a:rPr>
              <a:t>ISO 24612: LAF</a:t>
            </a:r>
            <a:r>
              <a:rPr lang="de-DE"/>
              <a:t> (Linguistic Annotation Framework)</a:t>
            </a:r>
          </a:p>
          <a:p>
            <a:pPr lvl="1"/>
            <a:r>
              <a:rPr lang="de-DE"/>
              <a:t>but more efficient representation required for corpus search etc.</a:t>
            </a:r>
          </a:p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F6AE31-3FB8-0DC2-63F1-F74520FD26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40140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TEI standard (BNC)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3111"/>
          <a:stretch/>
        </p:blipFill>
        <p:spPr>
          <a:xfrm>
            <a:off x="1367594" y="881894"/>
            <a:ext cx="7558458" cy="5976106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171384" y="1179751"/>
            <a:ext cx="4053466" cy="461665"/>
            <a:chOff x="2040675" y="1661531"/>
            <a:chExt cx="4053466" cy="461665"/>
          </a:xfrm>
        </p:grpSpPr>
        <p:sp>
          <p:nvSpPr>
            <p:cNvPr id="6" name="TextBox 5"/>
            <p:cNvSpPr txBox="1"/>
            <p:nvPr/>
          </p:nvSpPr>
          <p:spPr>
            <a:xfrm>
              <a:off x="3049858" y="1661531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>
                  <a:solidFill>
                    <a:schemeClr val="accent2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TEI header = metadata</a:t>
              </a:r>
            </a:p>
          </p:txBody>
        </p:sp>
        <p:cxnSp>
          <p:nvCxnSpPr>
            <p:cNvPr id="8" name="Straight Arrow Connector 7"/>
            <p:cNvCxnSpPr>
              <a:stCxn id="6" idx="1"/>
            </p:cNvCxnSpPr>
            <p:nvPr/>
          </p:nvCxnSpPr>
          <p:spPr>
            <a:xfrm flipH="1" flipV="1">
              <a:off x="2040675" y="1806497"/>
              <a:ext cx="1009183" cy="858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6853084" y="2125558"/>
            <a:ext cx="5012534" cy="854907"/>
            <a:chOff x="2473651" y="1661531"/>
            <a:chExt cx="5012534" cy="854907"/>
          </a:xfrm>
        </p:grpSpPr>
        <p:sp>
          <p:nvSpPr>
            <p:cNvPr id="12" name="TextBox 11"/>
            <p:cNvSpPr txBox="1"/>
            <p:nvPr/>
          </p:nvSpPr>
          <p:spPr>
            <a:xfrm>
              <a:off x="3049858" y="1661531"/>
              <a:ext cx="44363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>
                  <a:solidFill>
                    <a:schemeClr val="accent2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text from British National Corpus </a:t>
              </a:r>
            </a:p>
          </p:txBody>
        </p:sp>
        <p:cxnSp>
          <p:nvCxnSpPr>
            <p:cNvPr id="13" name="Straight Arrow Connector 12"/>
            <p:cNvCxnSpPr>
              <a:cxnSpLocks/>
            </p:cNvCxnSpPr>
            <p:nvPr/>
          </p:nvCxnSpPr>
          <p:spPr>
            <a:xfrm flipH="1">
              <a:off x="2473651" y="2158989"/>
              <a:ext cx="983226" cy="35744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6959872" y="5383639"/>
            <a:ext cx="3688463" cy="945807"/>
            <a:chOff x="1683006" y="1949985"/>
            <a:chExt cx="3688463" cy="838890"/>
          </a:xfrm>
        </p:grpSpPr>
        <p:sp>
          <p:nvSpPr>
            <p:cNvPr id="20" name="TextBox 19"/>
            <p:cNvSpPr txBox="1"/>
            <p:nvPr/>
          </p:nvSpPr>
          <p:spPr>
            <a:xfrm>
              <a:off x="1683006" y="2379398"/>
              <a:ext cx="3688463" cy="409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>
                  <a:solidFill>
                    <a:schemeClr val="accent2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information about this text</a:t>
              </a:r>
            </a:p>
          </p:txBody>
        </p:sp>
        <p:cxnSp>
          <p:nvCxnSpPr>
            <p:cNvPr id="21" name="Straight Arrow Connector 20"/>
            <p:cNvCxnSpPr>
              <a:cxnSpLocks/>
              <a:stCxn id="20" idx="0"/>
            </p:cNvCxnSpPr>
            <p:nvPr/>
          </p:nvCxnSpPr>
          <p:spPr>
            <a:xfrm flipH="1" flipV="1">
              <a:off x="1995800" y="1949985"/>
              <a:ext cx="1531438" cy="42941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5C017C-220A-7B54-728B-48D4B0A1BA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5411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TEI standard (BNC)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416"/>
          <a:stretch/>
        </p:blipFill>
        <p:spPr>
          <a:xfrm>
            <a:off x="1453006" y="968374"/>
            <a:ext cx="5845862" cy="581296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578943" y="873238"/>
            <a:ext cx="5839129" cy="461665"/>
            <a:chOff x="2970061" y="1457054"/>
            <a:chExt cx="3889033" cy="461665"/>
          </a:xfrm>
        </p:grpSpPr>
        <p:sp>
          <p:nvSpPr>
            <p:cNvPr id="6" name="TextBox 5"/>
            <p:cNvSpPr txBox="1"/>
            <p:nvPr/>
          </p:nvSpPr>
          <p:spPr>
            <a:xfrm>
              <a:off x="3484640" y="1457054"/>
              <a:ext cx="33744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>
                  <a:solidFill>
                    <a:schemeClr val="accent2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TEI body = object data + annotation</a:t>
              </a:r>
            </a:p>
          </p:txBody>
        </p:sp>
        <p:cxnSp>
          <p:nvCxnSpPr>
            <p:cNvPr id="8" name="Straight Arrow Connector 7"/>
            <p:cNvCxnSpPr>
              <a:cxnSpLocks/>
              <a:stCxn id="6" idx="1"/>
            </p:cNvCxnSpPr>
            <p:nvPr/>
          </p:nvCxnSpPr>
          <p:spPr>
            <a:xfrm flipH="1" flipV="1">
              <a:off x="2970061" y="1635868"/>
              <a:ext cx="514579" cy="5201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3382297" y="2007632"/>
            <a:ext cx="6211794" cy="461665"/>
            <a:chOff x="1047974" y="898085"/>
            <a:chExt cx="6211794" cy="461665"/>
          </a:xfrm>
        </p:grpSpPr>
        <p:sp>
          <p:nvSpPr>
            <p:cNvPr id="12" name="TextBox 11"/>
            <p:cNvSpPr txBox="1"/>
            <p:nvPr/>
          </p:nvSpPr>
          <p:spPr>
            <a:xfrm>
              <a:off x="2669322" y="898085"/>
              <a:ext cx="45904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>
                  <a:solidFill>
                    <a:schemeClr val="accent2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structure &amp; typographic markup</a:t>
              </a:r>
            </a:p>
          </p:txBody>
        </p:sp>
        <p:cxnSp>
          <p:nvCxnSpPr>
            <p:cNvPr id="13" name="Straight Arrow Connector 12"/>
            <p:cNvCxnSpPr>
              <a:cxnSpLocks/>
              <a:stCxn id="12" idx="1"/>
            </p:cNvCxnSpPr>
            <p:nvPr/>
          </p:nvCxnSpPr>
          <p:spPr>
            <a:xfrm flipH="1" flipV="1">
              <a:off x="1047974" y="1053550"/>
              <a:ext cx="1621348" cy="7536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5949574" y="3207999"/>
            <a:ext cx="5525682" cy="461665"/>
            <a:chOff x="3534609" y="3113505"/>
            <a:chExt cx="5525682" cy="409476"/>
          </a:xfrm>
        </p:grpSpPr>
        <p:sp>
          <p:nvSpPr>
            <p:cNvPr id="20" name="TextBox 19"/>
            <p:cNvSpPr txBox="1"/>
            <p:nvPr/>
          </p:nvSpPr>
          <p:spPr>
            <a:xfrm>
              <a:off x="4469845" y="3113505"/>
              <a:ext cx="4590446" cy="409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>
                  <a:solidFill>
                    <a:schemeClr val="accent2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tokens + token-level annotations</a:t>
              </a:r>
            </a:p>
          </p:txBody>
        </p:sp>
        <p:cxnSp>
          <p:nvCxnSpPr>
            <p:cNvPr id="21" name="Straight Arrow Connector 20"/>
            <p:cNvCxnSpPr>
              <a:cxnSpLocks/>
              <a:stCxn id="20" idx="1"/>
            </p:cNvCxnSpPr>
            <p:nvPr/>
          </p:nvCxnSpPr>
          <p:spPr>
            <a:xfrm flipH="1">
              <a:off x="3534609" y="3318243"/>
              <a:ext cx="935236" cy="18881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7708838" y="4817806"/>
            <a:ext cx="3374030" cy="168335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de-DE" b="1">
                <a:latin typeface="Calibri" panose="020F0502020204030204" pitchFamily="34" charset="0"/>
                <a:cs typeface="Calibri" panose="020F0502020204030204" pitchFamily="34" charset="0"/>
              </a:rPr>
              <a:t>principle:</a:t>
            </a:r>
          </a:p>
          <a:p>
            <a:r>
              <a:rPr lang="de-DE">
                <a:latin typeface="Calibri" panose="020F0502020204030204" pitchFamily="34" charset="0"/>
                <a:cs typeface="Calibri" panose="020F0502020204030204" pitchFamily="34" charset="0"/>
              </a:rPr>
              <a:t>raw text (= object data) can be reconstructed by deleting all XML tags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2A4B9C-6CC7-EF64-DED7-C1E1F2C1E1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285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Vertical text format (.vrt)</a:t>
            </a:r>
            <a:br>
              <a:rPr lang="de-DE"/>
            </a:br>
            <a:r>
              <a:rPr lang="de-DE" sz="2400">
                <a:solidFill>
                  <a:schemeClr val="tx1"/>
                </a:solidFill>
              </a:rPr>
              <a:t>Simpler, more efficient format ➞ used by CWB &amp; NLP tools</a:t>
            </a:r>
            <a:endParaRPr lang="de-DE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0927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corpus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story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title="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Garden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It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	 it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seemed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VBD	 seem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	 a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day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NN	 day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much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RB	 much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as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	 as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any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	 any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other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JJ	 other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until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	 until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I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	 I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...</a:t>
            </a:r>
            <a:endParaRPr lang="de-DE" sz="1600" b="1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story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corpus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E1E35F1-6706-064C-9D86-B05BF5BAE200}"/>
              </a:ext>
            </a:extLst>
          </p:cNvPr>
          <p:cNvGrpSpPr/>
          <p:nvPr/>
        </p:nvGrpSpPr>
        <p:grpSpPr>
          <a:xfrm>
            <a:off x="2582967" y="4986634"/>
            <a:ext cx="5124661" cy="915428"/>
            <a:chOff x="2153632" y="1901068"/>
            <a:chExt cx="4120861" cy="91542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B7C9276-7C6C-3243-9C2E-759DB1B67F50}"/>
                </a:ext>
              </a:extLst>
            </p:cNvPr>
            <p:cNvSpPr txBox="1"/>
            <p:nvPr/>
          </p:nvSpPr>
          <p:spPr>
            <a:xfrm>
              <a:off x="2824281" y="2354831"/>
              <a:ext cx="34502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TAB characters (</a:t>
              </a:r>
              <a:r>
                <a:rPr lang="de-DE">
                  <a:solidFill>
                    <a:srgbClr val="3365A2"/>
                  </a:solidFill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\t</a:t>
              </a: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, </a:t>
              </a:r>
              <a:r>
                <a:rPr lang="de-DE">
                  <a:solidFill>
                    <a:srgbClr val="3365A2"/>
                  </a:solidFill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\x09</a:t>
              </a: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)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DA5598D-47E6-8141-B8E1-45BDD44CFD48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 flipV="1">
              <a:off x="2648633" y="1901068"/>
              <a:ext cx="175648" cy="684596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12AC6D4-B063-DC4F-B014-2B293234D3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53632" y="1918081"/>
              <a:ext cx="670649" cy="667582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9" name="Round Diagonal Corner Rectangle 8">
            <a:extLst>
              <a:ext uri="{FF2B5EF4-FFF2-40B4-BE49-F238E27FC236}">
                <a16:creationId xmlns:a16="http://schemas.microsoft.com/office/drawing/2014/main" id="{B9CF98C0-E22C-4144-915E-23B5A4A65233}"/>
              </a:ext>
            </a:extLst>
          </p:cNvPr>
          <p:cNvSpPr/>
          <p:nvPr/>
        </p:nvSpPr>
        <p:spPr>
          <a:xfrm>
            <a:off x="7778378" y="4637559"/>
            <a:ext cx="3048000" cy="1772834"/>
          </a:xfrm>
          <a:prstGeom prst="round2Diag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000" b="1">
                <a:solidFill>
                  <a:srgbClr val="3365A2"/>
                </a:solidFill>
                <a:latin typeface="Calibri"/>
              </a:rPr>
              <a:t>metadata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000">
                <a:solidFill>
                  <a:prstClr val="black"/>
                </a:solidFill>
                <a:latin typeface="Calibri"/>
              </a:rPr>
              <a:t>title:		The Garden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000">
                <a:solidFill>
                  <a:prstClr val="black"/>
                </a:solidFill>
                <a:latin typeface="Calibri"/>
              </a:rPr>
              <a:t>author:		Stefan Evert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2000">
                <a:solidFill>
                  <a:prstClr val="black"/>
                </a:solidFill>
                <a:latin typeface="Calibri"/>
              </a:rPr>
              <a:t>author sex:	male</a:t>
            </a:r>
            <a:br>
              <a:rPr lang="de-DE" sz="2000">
                <a:solidFill>
                  <a:prstClr val="black"/>
                </a:solidFill>
                <a:latin typeface="Calibri"/>
              </a:rPr>
            </a:br>
            <a:r>
              <a:rPr lang="de-DE" sz="2000">
                <a:solidFill>
                  <a:prstClr val="black"/>
                </a:solidFill>
                <a:latin typeface="Calibri"/>
              </a:rPr>
              <a:t>date:		05.08.1991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0695A3-2537-AA8A-D8E6-1408657611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110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Vertical text format (.vrt)</a:t>
            </a:r>
            <a:br>
              <a:rPr lang="de-DE"/>
            </a:br>
            <a:r>
              <a:rPr lang="de-DE" sz="2400">
                <a:solidFill>
                  <a:schemeClr val="tx1"/>
                </a:solidFill>
              </a:rPr>
              <a:t>Text metadata encoded in XML start tags (not in header!)</a:t>
            </a:r>
            <a:endParaRPr lang="de-DE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0927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corpus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text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 title="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The Garden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 author="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Stefan Evert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 author_sex="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male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b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	  date="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1991-08-05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 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num="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de-DE" sz="1600" b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It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	 it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seemed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VBD	 seem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	 a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day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NN	 day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much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RB	 much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as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	 as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any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	 any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other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JJ	 other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until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IN	 until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I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	 I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...</a:t>
            </a:r>
            <a:endParaRPr lang="de-DE" sz="1600" b="1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text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de-DE" sz="1600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corpus</a:t>
            </a:r>
            <a:r>
              <a:rPr lang="de-DE" sz="1600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&gt;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D830BE1-15A8-E140-8621-AA0FDEDAD0CC}"/>
              </a:ext>
            </a:extLst>
          </p:cNvPr>
          <p:cNvGrpSpPr/>
          <p:nvPr/>
        </p:nvGrpSpPr>
        <p:grpSpPr>
          <a:xfrm>
            <a:off x="2543639" y="2093738"/>
            <a:ext cx="6422519" cy="1006138"/>
            <a:chOff x="2153632" y="1918081"/>
            <a:chExt cx="5164499" cy="100613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94C08C6-8C86-484B-BC96-C1E7B2EF1C2E}"/>
                </a:ext>
              </a:extLst>
            </p:cNvPr>
            <p:cNvSpPr txBox="1"/>
            <p:nvPr/>
          </p:nvSpPr>
          <p:spPr>
            <a:xfrm>
              <a:off x="3867919" y="2093222"/>
              <a:ext cx="34502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CQPweb requires </a:t>
              </a:r>
              <a:r>
                <a:rPr lang="de-DE" b="1">
                  <a:solidFill>
                    <a:schemeClr val="accent1"/>
                  </a:solidFill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&lt;</a:t>
              </a:r>
              <a:r>
                <a:rPr lang="de-DE" b="1">
                  <a:solidFill>
                    <a:schemeClr val="accent2"/>
                  </a:solidFill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text</a:t>
              </a:r>
              <a:r>
                <a:rPr lang="de-DE" b="1">
                  <a:solidFill>
                    <a:schemeClr val="accent1"/>
                  </a:solidFill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&gt;</a:t>
              </a: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,</a:t>
              </a:r>
              <a:b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</a:b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SketchEngine prefers  </a:t>
              </a:r>
              <a:r>
                <a:rPr lang="de-DE" b="1">
                  <a:solidFill>
                    <a:schemeClr val="accent1"/>
                  </a:solidFill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&lt;</a:t>
              </a:r>
              <a:r>
                <a:rPr lang="de-DE" b="1">
                  <a:solidFill>
                    <a:schemeClr val="accent2"/>
                  </a:solidFill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doc</a:t>
              </a:r>
              <a:r>
                <a:rPr lang="de-DE" b="1">
                  <a:solidFill>
                    <a:schemeClr val="accent1"/>
                  </a:solidFill>
                  <a:latin typeface="Consolas" panose="020B0609020204030204" pitchFamily="49" charset="0"/>
                  <a:ea typeface="+mn-ea"/>
                  <a:cs typeface="Consolas" panose="020B0609020204030204" pitchFamily="49" charset="0"/>
                </a:rPr>
                <a:t>&gt;</a:t>
              </a:r>
              <a:endParaRPr lang="de-DE" b="1">
                <a:solidFill>
                  <a:schemeClr val="accent1"/>
                </a:solidFill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47CD80-9048-9D40-894F-477EF9D56341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 flipV="1">
              <a:off x="2153632" y="1918081"/>
              <a:ext cx="1714287" cy="590640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26BCD46-266C-F147-AA15-BB23136F382E}"/>
              </a:ext>
            </a:extLst>
          </p:cNvPr>
          <p:cNvGrpSpPr/>
          <p:nvPr/>
        </p:nvGrpSpPr>
        <p:grpSpPr>
          <a:xfrm>
            <a:off x="2900518" y="2596807"/>
            <a:ext cx="5503203" cy="1331783"/>
            <a:chOff x="2892876" y="1223104"/>
            <a:chExt cx="4425255" cy="133178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6C4A14B-4E2F-3F43-B41D-12DBA31E5093}"/>
                </a:ext>
              </a:extLst>
            </p:cNvPr>
            <p:cNvSpPr txBox="1"/>
            <p:nvPr/>
          </p:nvSpPr>
          <p:spPr>
            <a:xfrm>
              <a:off x="3867919" y="2093222"/>
              <a:ext cx="34502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sub-text level metadata</a:t>
              </a:r>
              <a:endParaRPr lang="de-DE" b="1">
                <a:solidFill>
                  <a:srgbClr val="7F387B"/>
                </a:solidFill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0A1AE47-187F-0342-8EF1-9842E17E1EA2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 flipV="1">
              <a:off x="2892876" y="1223104"/>
              <a:ext cx="975043" cy="1100951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8A3DE-9B51-198D-8635-EDB8445E9E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7714926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hlinkClick r:id="rId2"/>
              </a:rPr>
              <a:t>CoNLL</a:t>
            </a:r>
            <a:r>
              <a:rPr lang="de-DE"/>
              <a:t> format</a:t>
            </a:r>
            <a:br>
              <a:rPr lang="de-DE"/>
            </a:br>
            <a:r>
              <a:rPr lang="de-DE" sz="2400">
                <a:solidFill>
                  <a:schemeClr val="tx1"/>
                </a:solidFill>
              </a:rPr>
              <a:t>Vertical text without the metadata</a:t>
            </a:r>
            <a:endParaRPr lang="de-DE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0927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# story: "The Garden"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# paragraph #1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1	It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PP	 it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2	seemed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VBD	 seem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3	a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	 a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4	fine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JJ	 fine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5	day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NN	 day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6	.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SENT	 .</a:t>
            </a:r>
          </a:p>
          <a:p>
            <a:pPr marL="0" indent="0">
              <a:spcBef>
                <a:spcPts val="0"/>
              </a:spcBef>
              <a:buNone/>
            </a:pPr>
            <a:endParaRPr lang="de-DE" sz="1600" b="1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1	There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EX	 there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2	was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VBD	 be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3	an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DT	 a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4	elephant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NN	 elephant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latin typeface="Consolas" charset="0"/>
                <a:ea typeface="Consolas" charset="0"/>
                <a:cs typeface="Consolas" charset="0"/>
              </a:rPr>
              <a:t>5	.		</a:t>
            </a:r>
            <a:r>
              <a:rPr lang="de-DE" sz="1600" b="1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SENT	 .</a:t>
            </a:r>
          </a:p>
          <a:p>
            <a:pPr marL="0" indent="0">
              <a:spcBef>
                <a:spcPts val="0"/>
              </a:spcBef>
              <a:buNone/>
            </a:pPr>
            <a:endParaRPr lang="de-DE" sz="1600" b="1">
              <a:solidFill>
                <a:schemeClr val="accent3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de-DE" sz="1600" b="1">
                <a:solidFill>
                  <a:schemeClr val="tx1">
                    <a:lumMod val="50000"/>
                    <a:lumOff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# this is the end of the file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D7AF646-CB9F-8046-B390-B12DB85B3BC1}"/>
              </a:ext>
            </a:extLst>
          </p:cNvPr>
          <p:cNvGrpSpPr/>
          <p:nvPr/>
        </p:nvGrpSpPr>
        <p:grpSpPr>
          <a:xfrm>
            <a:off x="4483511" y="1796273"/>
            <a:ext cx="4778476" cy="461665"/>
            <a:chOff x="2600343" y="998205"/>
            <a:chExt cx="3842485" cy="4616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235DD50-4464-5649-B2A7-BE79D2914B49}"/>
                </a:ext>
              </a:extLst>
            </p:cNvPr>
            <p:cNvSpPr txBox="1"/>
            <p:nvPr/>
          </p:nvSpPr>
          <p:spPr>
            <a:xfrm>
              <a:off x="3755579" y="998205"/>
              <a:ext cx="26872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these are just comments</a:t>
              </a:r>
              <a:endParaRPr lang="de-DE" b="1">
                <a:solidFill>
                  <a:srgbClr val="7F387B"/>
                </a:solidFill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7A2D3A8-8002-8843-80A6-48752BB3F60E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 flipV="1">
              <a:off x="2600343" y="998206"/>
              <a:ext cx="1155236" cy="230832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B8397A4-95A8-FC4C-BCCC-6CA09751E443}"/>
              </a:ext>
            </a:extLst>
          </p:cNvPr>
          <p:cNvGrpSpPr/>
          <p:nvPr/>
        </p:nvGrpSpPr>
        <p:grpSpPr>
          <a:xfrm>
            <a:off x="4483512" y="3132461"/>
            <a:ext cx="5820695" cy="574301"/>
            <a:chOff x="2600342" y="1252398"/>
            <a:chExt cx="4680558" cy="57430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CDBEBDD-F5D7-654E-9BA0-D22601D27201}"/>
                </a:ext>
              </a:extLst>
            </p:cNvPr>
            <p:cNvSpPr txBox="1"/>
            <p:nvPr/>
          </p:nvSpPr>
          <p:spPr>
            <a:xfrm>
              <a:off x="3755578" y="1252398"/>
              <a:ext cx="35253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blank lines = sentence boundaries </a:t>
              </a:r>
              <a:endParaRPr lang="de-DE" b="1">
                <a:solidFill>
                  <a:srgbClr val="7F387B"/>
                </a:solidFill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E4D29FC-D572-DF4C-89B4-69C692970DCC}"/>
                </a:ext>
              </a:extLst>
            </p:cNvPr>
            <p:cNvCxnSpPr>
              <a:cxnSpLocks/>
              <a:stCxn id="10" idx="1"/>
            </p:cNvCxnSpPr>
            <p:nvPr/>
          </p:nvCxnSpPr>
          <p:spPr>
            <a:xfrm flipH="1">
              <a:off x="2600342" y="1483231"/>
              <a:ext cx="1155236" cy="343468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76E79D5-267B-874D-8C26-0A4ED4026CD8}"/>
              </a:ext>
            </a:extLst>
          </p:cNvPr>
          <p:cNvGrpSpPr/>
          <p:nvPr/>
        </p:nvGrpSpPr>
        <p:grpSpPr>
          <a:xfrm>
            <a:off x="2182762" y="5107982"/>
            <a:ext cx="5201263" cy="1348120"/>
            <a:chOff x="3098442" y="365943"/>
            <a:chExt cx="4182458" cy="134812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CB1496-FA1A-3C4B-A8C0-CB4986A22AA4}"/>
                </a:ext>
              </a:extLst>
            </p:cNvPr>
            <p:cNvSpPr txBox="1"/>
            <p:nvPr/>
          </p:nvSpPr>
          <p:spPr>
            <a:xfrm>
              <a:off x="3755578" y="1252398"/>
              <a:ext cx="35253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de-DE">
                  <a:solidFill>
                    <a:srgbClr val="7F387B"/>
                  </a:solidFill>
                  <a:latin typeface="Calibri"/>
                  <a:ea typeface="+mn-ea"/>
                  <a:cs typeface="+mn-cs"/>
                </a:rPr>
                <a:t>token numbers (within sentence)</a:t>
              </a:r>
              <a:endParaRPr lang="de-DE" b="1">
                <a:solidFill>
                  <a:srgbClr val="7F387B"/>
                </a:solidFill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099D9B5-BF99-8F41-AD81-93D194B80EE1}"/>
                </a:ext>
              </a:extLst>
            </p:cNvPr>
            <p:cNvCxnSpPr>
              <a:cxnSpLocks/>
              <a:stCxn id="18" idx="1"/>
            </p:cNvCxnSpPr>
            <p:nvPr/>
          </p:nvCxnSpPr>
          <p:spPr>
            <a:xfrm flipH="1" flipV="1">
              <a:off x="3098442" y="365943"/>
              <a:ext cx="657136" cy="1117288"/>
            </a:xfrm>
            <a:prstGeom prst="straightConnector1">
              <a:avLst/>
            </a:prstGeom>
            <a:ln>
              <a:solidFill>
                <a:srgbClr val="7F377B"/>
              </a:solidFill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862B893-AB49-B748-B0E4-1BB4A67E128A}"/>
              </a:ext>
            </a:extLst>
          </p:cNvPr>
          <p:cNvSpPr txBox="1"/>
          <p:nvPr/>
        </p:nvSpPr>
        <p:spPr>
          <a:xfrm>
            <a:off x="527901" y="875642"/>
            <a:ext cx="4183626" cy="276999"/>
          </a:xfrm>
          <a:prstGeom prst="rect">
            <a:avLst/>
          </a:prstGeom>
          <a:noFill/>
        </p:spPr>
        <p:txBody>
          <a:bodyPr wrap="square" lIns="0" tIns="46800" rIns="0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de-DE" sz="1200">
                <a:solidFill>
                  <a:prstClr val="black"/>
                </a:solidFill>
                <a:latin typeface="Calibri"/>
                <a:ea typeface="+mn-ea"/>
                <a:cs typeface="+mn-cs"/>
                <a:hlinkClick r:id="rId2"/>
              </a:rPr>
              <a:t>http://universaldependencies.org/docs/format.html</a:t>
            </a:r>
            <a:endParaRPr lang="de-DE" sz="1200">
              <a:solidFill>
                <a:srgbClr val="3365A2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8E631-0218-8506-6C3A-CC4416AC6C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988328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CWB data model</a:t>
            </a:r>
            <a:br>
              <a:rPr lang="en-US"/>
            </a:br>
            <a:r>
              <a:rPr lang="en-US" sz="2400">
                <a:solidFill>
                  <a:schemeClr val="tx1"/>
                </a:solidFill>
              </a:rPr>
              <a:t>Efficient binary format used by indexing &amp; query tools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4"/>
          <p:cNvSpPr txBox="1">
            <a:spLocks noChangeArrowheads="1"/>
          </p:cNvSpPr>
          <p:nvPr/>
        </p:nvSpPr>
        <p:spPr bwMode="auto">
          <a:xfrm>
            <a:off x="1666875" y="1268016"/>
            <a:ext cx="8858250" cy="536674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71435" tIns="71435" rIns="71435" bIns="71435" numCol="1" anchor="t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1pPr>
            <a:lvl2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2pPr>
            <a:lvl3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3pPr>
            <a:lvl4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4pPr>
            <a:lvl5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5pPr>
            <a:lvl6pPr marL="321457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6pPr>
            <a:lvl7pPr marL="642915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7pPr>
            <a:lvl8pPr marL="964372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8pPr>
            <a:lvl9pPr marL="1285829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9pPr>
          </a:lstStyle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#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Medium" charset="0"/>
                <a:cs typeface="Heiti SC Medium" charset="0"/>
              </a:rPr>
              <a:t>	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word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Medium" charset="0"/>
                <a:cs typeface="Heiti SC Medium" charset="0"/>
              </a:rPr>
              <a:t>		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pos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Medium" charset="0"/>
                <a:cs typeface="Heiti SC Medium" charset="0"/>
              </a:rPr>
              <a:t>		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lemma</a:t>
            </a:r>
            <a:b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</a:br>
            <a:b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</a:b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0	A		DET		a</a:t>
            </a: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1	fine		ADJ		fine</a:t>
            </a: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2	example		NN		example</a:t>
            </a: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3	.		PUN		.</a:t>
            </a: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endParaRPr lang="en-US" kern="0">
              <a:solidFill>
                <a:srgbClr val="000000"/>
              </a:solidFill>
              <a:latin typeface="Lucida Grande"/>
              <a:ea typeface="Heiti SC Light"/>
              <a:cs typeface="Heiti SC Light"/>
            </a:endParaRP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4	Very		ADV		very</a:t>
            </a: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5	fine		ADJ		fine</a:t>
            </a: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6	examples		NN		example</a:t>
            </a: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7	!		PUN		!</a:t>
            </a: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endParaRPr lang="en-US" kern="0">
              <a:solidFill>
                <a:srgbClr val="000000"/>
              </a:solidFill>
              <a:latin typeface="Lucida Grande"/>
              <a:ea typeface="Heiti SC Light"/>
              <a:cs typeface="Heiti SC Light"/>
            </a:endParaRPr>
          </a:p>
          <a:p>
            <a:pPr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chemeClr val="accent1"/>
                </a:solidFill>
                <a:latin typeface="Lucida Grande"/>
                <a:ea typeface="Heiti SC Light"/>
                <a:cs typeface="Heiti SC Light"/>
              </a:rPr>
              <a:t>	  </a:t>
            </a:r>
            <a:r>
              <a:rPr lang="en-US" sz="2400" b="1" kern="0">
                <a:solidFill>
                  <a:schemeClr val="accent1"/>
                </a:solidFill>
                <a:latin typeface="Calibri" panose="020F0502020204030204" pitchFamily="34" charset="0"/>
                <a:ea typeface="Heiti SC Light"/>
                <a:cs typeface="Calibri" panose="020F0502020204030204" pitchFamily="34" charset="0"/>
              </a:rPr>
              <a:t>corpus position (“cpos”)</a:t>
            </a:r>
            <a:endParaRPr lang="en-US" sz="2400" b="1" kern="0">
              <a:solidFill>
                <a:schemeClr val="accent1"/>
              </a:solidFill>
              <a:latin typeface="Calibri" panose="020F0502020204030204" pitchFamily="34" charset="0"/>
              <a:ea typeface="Heiti SC Medium" charset="0"/>
              <a:cs typeface="Calibri" panose="020F0502020204030204" pitchFamily="34" charset="0"/>
            </a:endParaRP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rot="10800000">
            <a:off x="1892350" y="5416972"/>
            <a:ext cx="758701" cy="452200"/>
          </a:xfrm>
          <a:prstGeom prst="line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med" len="med"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642915"/>
            <a:endParaRPr lang="en-US" sz="2000">
              <a:solidFill>
                <a:srgbClr val="000000"/>
              </a:solidFill>
              <a:latin typeface="Lucida Grande" charset="0"/>
              <a:ea typeface="Heiti SC Light" charset="0"/>
              <a:cs typeface="Heiti SC Light" charset="0"/>
              <a:sym typeface="Lucida Grande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AD200E-8D3B-15DB-599E-2F56F2E526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20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CWB data model</a:t>
            </a:r>
            <a:br>
              <a:rPr lang="en-US"/>
            </a:br>
            <a:r>
              <a:rPr lang="en-US" sz="2400">
                <a:solidFill>
                  <a:srgbClr val="000000"/>
                </a:solidFill>
              </a:rPr>
              <a:t>Efficient binary format used by indexing &amp; query tools</a:t>
            </a:r>
            <a:endParaRPr lang="en-US"/>
          </a:p>
        </p:txBody>
      </p:sp>
      <p:sp>
        <p:nvSpPr>
          <p:cNvPr id="5" name="Rectangle 4"/>
          <p:cNvSpPr txBox="1">
            <a:spLocks noChangeArrowheads="1"/>
          </p:cNvSpPr>
          <p:nvPr/>
        </p:nvSpPr>
        <p:spPr bwMode="auto">
          <a:xfrm>
            <a:off x="1666875" y="1268016"/>
            <a:ext cx="8858250" cy="536674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71435" tIns="71435" rIns="71435" bIns="71435" numCol="1" anchor="t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1pPr>
            <a:lvl2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2pPr>
            <a:lvl3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3pPr>
            <a:lvl4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4pPr>
            <a:lvl5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5pPr>
            <a:lvl6pPr marL="321457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6pPr>
            <a:lvl7pPr marL="642915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7pPr>
            <a:lvl8pPr marL="964372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8pPr>
            <a:lvl9pPr marL="1285829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9pPr>
          </a:lstStyle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#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Medium" charset="0"/>
                <a:cs typeface="Heiti SC Medium" charset="0"/>
              </a:rPr>
              <a:t>	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word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Medium" charset="0"/>
                <a:cs typeface="Heiti SC Medium" charset="0"/>
              </a:rPr>
              <a:t>		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pos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Medium" charset="0"/>
                <a:cs typeface="Heiti SC Medium" charset="0"/>
              </a:rPr>
              <a:t>		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lemma</a:t>
            </a:r>
            <a:b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</a:br>
            <a:endParaRPr lang="en-US" kern="0">
              <a:solidFill>
                <a:srgbClr val="000000"/>
              </a:solidFill>
              <a:latin typeface="Lucida Grande"/>
              <a:ea typeface="Heiti SC Light"/>
              <a:cs typeface="Heiti SC Light"/>
            </a:endParaRP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(0)	&lt;text id="42" lang="English"&gt;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(0)	&lt;s&gt;</a:t>
            </a:r>
            <a:b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</a:b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0	A		DET		a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1	fine		ADJ		fine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2	example		NN		example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3	.		PUN		.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(3)	&lt;/s&gt;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(4)	&lt;s&gt;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4	Very		ADV		very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5	fine		ADJ		fine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6	examples		NN		example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7	!		PUN		!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(7)	&lt;/s&gt;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(7)	&lt;/text&gt;</a:t>
            </a:r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rot="10800000">
            <a:off x="6360965" y="2213595"/>
            <a:ext cx="1175370" cy="241103"/>
          </a:xfrm>
          <a:prstGeom prst="line">
            <a:avLst/>
          </a:prstGeom>
          <a:noFill/>
          <a:ln w="38100" cap="flat" cmpd="sng">
            <a:solidFill>
              <a:schemeClr val="tx2"/>
            </a:solidFill>
            <a:prstDash val="solid"/>
            <a:miter lim="800000"/>
            <a:headEnd type="none" w="med" len="med"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642915"/>
            <a:endParaRPr lang="en-US" sz="2000">
              <a:solidFill>
                <a:srgbClr val="000000"/>
              </a:solidFill>
              <a:latin typeface="Lucida Grande" charset="0"/>
              <a:ea typeface="Heiti SC Light" charset="0"/>
              <a:cs typeface="Heiti SC Light" charset="0"/>
              <a:sym typeface="Lucida Grande" charset="0"/>
            </a:endParaRPr>
          </a:p>
        </p:txBody>
      </p:sp>
      <p:sp>
        <p:nvSpPr>
          <p:cNvPr id="7" name="Rectangle 5"/>
          <p:cNvSpPr>
            <a:spLocks/>
          </p:cNvSpPr>
          <p:nvPr/>
        </p:nvSpPr>
        <p:spPr bwMode="auto">
          <a:xfrm>
            <a:off x="7608889" y="2080480"/>
            <a:ext cx="250344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642915">
              <a:tabLst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</a:tabLst>
            </a:pPr>
            <a:r>
              <a:rPr lang="en-US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Lucida Grande" charset="0"/>
              </a:rPr>
              <a:t>XML tags inserted</a:t>
            </a:r>
            <a:br>
              <a:rPr lang="en-US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Lucida Grande" charset="0"/>
              </a:rPr>
            </a:br>
            <a:r>
              <a:rPr lang="en-US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Lucida Grande" charset="0"/>
              </a:rPr>
              <a:t>as “invisible” tokens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18D05B-5EA8-143F-5135-24E562DCE9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4039129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corpora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written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spoken </a:t>
            </a:r>
            <a:r>
              <a:rPr lang="en-US">
                <a:solidFill>
                  <a:srgbClr val="3365A2"/>
                </a:solidFill>
              </a:rPr>
              <a:t>vs.</a:t>
            </a:r>
            <a:r>
              <a:rPr lang="en-US"/>
              <a:t> multimodal/multi-media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reference corpus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specialized corpus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synchronic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diachronic (discrete, continuous)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closed corpus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monitor corpus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/>
              <a:t>monolingual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multilingual (parallel, comparable)</a:t>
            </a:r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/>
              <a:t>unannotated (raw text)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annotated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metadata = information about texts &amp; speakers/authors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linguistic annotation = systematically coded interpretation</a:t>
            </a:r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/>
              <a:t>corpus size: small &amp; clean </a:t>
            </a:r>
            <a:r>
              <a:rPr lang="en-US">
                <a:solidFill>
                  <a:schemeClr val="accent1"/>
                </a:solidFill>
              </a:rPr>
              <a:t>vs.</a:t>
            </a:r>
            <a:r>
              <a:rPr lang="en-US"/>
              <a:t> large &amp; messy</a:t>
            </a:r>
          </a:p>
          <a:p>
            <a:pPr lvl="1">
              <a:spcBef>
                <a:spcPts val="200"/>
              </a:spcBef>
              <a:spcAft>
                <a:spcPts val="200"/>
              </a:spcAft>
            </a:pPr>
            <a:r>
              <a:rPr lang="en-US"/>
              <a:t>measured in M = million (or G = billion) running words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91C3B93-11C6-2842-BA41-19F5595F3C42}" type="slidenum">
              <a:rPr lang="de-DE"/>
              <a:pPr>
                <a:defRPr/>
              </a:pPr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997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CWB data model</a:t>
            </a:r>
            <a:br>
              <a:rPr lang="en-US"/>
            </a:br>
            <a:r>
              <a:rPr lang="en-US" sz="2400">
                <a:solidFill>
                  <a:srgbClr val="000000"/>
                </a:solidFill>
              </a:rPr>
              <a:t>Efficient binary format used by indexing &amp; query tools</a:t>
            </a:r>
            <a:endParaRPr lang="en-US"/>
          </a:p>
        </p:txBody>
      </p:sp>
      <p:sp>
        <p:nvSpPr>
          <p:cNvPr id="13" name="Rectangle 4"/>
          <p:cNvSpPr txBox="1">
            <a:spLocks noChangeArrowheads="1"/>
          </p:cNvSpPr>
          <p:nvPr/>
        </p:nvSpPr>
        <p:spPr bwMode="auto">
          <a:xfrm>
            <a:off x="1666875" y="1268016"/>
            <a:ext cx="8858250" cy="536674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71435" tIns="71435" rIns="71435" bIns="71435" numCol="1" anchor="t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1pPr>
            <a:lvl2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2pPr>
            <a:lvl3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3pPr>
            <a:lvl4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4pPr>
            <a:lvl5pPr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5pPr>
            <a:lvl6pPr marL="321457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6pPr>
            <a:lvl7pPr marL="642915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7pPr>
            <a:lvl8pPr marL="964372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8pPr>
            <a:lvl9pPr marL="1285829" algn="l" rtl="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+mn-lt"/>
                <a:ea typeface="+mn-ea"/>
                <a:cs typeface="+mn-cs"/>
                <a:sym typeface="Lucida Grande" charset="0"/>
              </a:defRPr>
            </a:lvl9pPr>
          </a:lstStyle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#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Medium" charset="0"/>
                <a:cs typeface="Heiti SC Medium" charset="0"/>
              </a:rPr>
              <a:t>	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word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Medium" charset="0"/>
                <a:cs typeface="Heiti SC Medium" charset="0"/>
              </a:rPr>
              <a:t>		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pos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Medium" charset="0"/>
                <a:cs typeface="Heiti SC Medium" charset="0"/>
              </a:rPr>
              <a:t>		</a:t>
            </a:r>
            <a:r>
              <a:rPr lang="en-US" b="1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lemma</a:t>
            </a:r>
            <a:b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</a:br>
            <a:endParaRPr lang="en-US" kern="0">
              <a:solidFill>
                <a:srgbClr val="000000"/>
              </a:solidFill>
              <a:latin typeface="Lucida Grande"/>
              <a:ea typeface="Heiti SC Light"/>
              <a:cs typeface="Heiti SC Light"/>
            </a:endParaRP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(0)	&lt;text id="42" lang="English"&gt;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(0)	&lt;s&gt;</a:t>
            </a:r>
            <a:b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</a:b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0	A		DET		a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1	fine		ADJ		fine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2	example		NN		example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3	.		PUN		.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(3)	&lt;/s&gt;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(4)	&lt;s&gt;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4	Very		ADV		very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5	fine		ADJ		fine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6	examples		NN		example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000000"/>
                </a:solidFill>
                <a:latin typeface="Lucida Grande"/>
                <a:ea typeface="Heiti SC Light"/>
                <a:cs typeface="Heiti SC Light"/>
              </a:rPr>
              <a:t>7	!		PUN		!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(7)	&lt;/s&gt;</a:t>
            </a:r>
          </a:p>
          <a:p>
            <a:pPr marL="0" lvl="1" defTabSz="914400">
              <a:tabLst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  <a:tab pos="2928683" algn="l"/>
                <a:tab pos="4357310" algn="r"/>
                <a:tab pos="4714465" algn="l"/>
                <a:tab pos="6321671" algn="r"/>
                <a:tab pos="785744" algn="l"/>
                <a:tab pos="2571527" algn="r"/>
              </a:tabLst>
              <a:defRPr/>
            </a:pPr>
            <a:r>
              <a:rPr lang="en-US" kern="0">
                <a:solidFill>
                  <a:srgbClr val="CB2315"/>
                </a:solidFill>
                <a:latin typeface="Lucida Grande"/>
                <a:ea typeface="Heiti SC Light"/>
                <a:cs typeface="Heiti SC Light"/>
              </a:rPr>
              <a:t>(7)	&lt;/text&gt;</a:t>
            </a:r>
          </a:p>
        </p:txBody>
      </p:sp>
      <p:sp>
        <p:nvSpPr>
          <p:cNvPr id="14" name="Rectangle 5"/>
          <p:cNvSpPr>
            <a:spLocks/>
          </p:cNvSpPr>
          <p:nvPr/>
        </p:nvSpPr>
        <p:spPr bwMode="auto">
          <a:xfrm>
            <a:off x="9091364" y="2732484"/>
            <a:ext cx="1806585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defTabSz="642915">
              <a:tabLst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</a:tabLst>
            </a:pPr>
            <a:r>
              <a:rPr lang="en-US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Lucida Grande" charset="0"/>
              </a:rPr>
              <a:t>XML regions</a:t>
            </a:r>
          </a:p>
          <a:p>
            <a:pPr defTabSz="642915">
              <a:tabLst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</a:tabLst>
            </a:pPr>
            <a:r>
              <a:rPr lang="en-US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Lucida Grande" charset="0"/>
              </a:rPr>
              <a:t>represented</a:t>
            </a:r>
          </a:p>
          <a:p>
            <a:pPr defTabSz="642915">
              <a:tabLst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</a:tabLst>
            </a:pPr>
            <a:r>
              <a:rPr lang="en-US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Lucida Grande" charset="0"/>
              </a:rPr>
              <a:t>internally as</a:t>
            </a:r>
          </a:p>
          <a:p>
            <a:pPr defTabSz="642915">
              <a:tabLst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</a:tabLst>
            </a:pPr>
            <a:r>
              <a:rPr lang="en-US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Lucida Grande" charset="0"/>
              </a:rPr>
              <a:t>ranges of</a:t>
            </a:r>
          </a:p>
          <a:p>
            <a:pPr defTabSz="642915">
              <a:tabLst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</a:tabLst>
            </a:pPr>
            <a:r>
              <a:rPr lang="en-US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Lucida Grande" charset="0"/>
              </a:rPr>
              <a:t>tokens, i.e.</a:t>
            </a:r>
          </a:p>
          <a:p>
            <a:pPr defTabSz="642915">
              <a:tabLst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  <a:tab pos="2870645" algn="l"/>
                <a:tab pos="3584959" algn="l"/>
                <a:tab pos="4299272" algn="l"/>
                <a:tab pos="370550" algn="l"/>
                <a:tab pos="727707" algn="l"/>
                <a:tab pos="1442019" algn="l"/>
                <a:tab pos="2156332" algn="l"/>
              </a:tabLst>
            </a:pPr>
            <a:r>
              <a:rPr lang="en-US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  <a:sym typeface="Lucida Grande" charset="0"/>
              </a:rPr>
              <a:t>start/end cpos</a:t>
            </a:r>
          </a:p>
        </p:txBody>
      </p:sp>
      <p:sp>
        <p:nvSpPr>
          <p:cNvPr id="15" name="Line 6"/>
          <p:cNvSpPr>
            <a:spLocks noChangeShapeType="1"/>
          </p:cNvSpPr>
          <p:nvPr/>
        </p:nvSpPr>
        <p:spPr bwMode="auto">
          <a:xfrm rot="10800000">
            <a:off x="8357443" y="2255863"/>
            <a:ext cx="694408" cy="476621"/>
          </a:xfrm>
          <a:prstGeom prst="line">
            <a:avLst/>
          </a:prstGeom>
          <a:noFill/>
          <a:ln w="38100" cap="flat" cmpd="sng">
            <a:solidFill>
              <a:schemeClr val="tx2"/>
            </a:solidFill>
            <a:prstDash val="solid"/>
            <a:miter lim="800000"/>
            <a:headEnd type="none" w="med" len="med"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642915"/>
            <a:endParaRPr lang="en-US" sz="2000">
              <a:solidFill>
                <a:srgbClr val="000000"/>
              </a:solidFill>
              <a:latin typeface="Lucida Grande" charset="0"/>
              <a:ea typeface="Heiti SC Light" charset="0"/>
              <a:cs typeface="Heiti SC Light" charset="0"/>
              <a:sym typeface="Lucida Grande" charset="0"/>
            </a:endParaRPr>
          </a:p>
        </p:txBody>
      </p:sp>
      <p:sp>
        <p:nvSpPr>
          <p:cNvPr id="16" name="Freeform 7"/>
          <p:cNvSpPr>
            <a:spLocks/>
          </p:cNvSpPr>
          <p:nvPr/>
        </p:nvSpPr>
        <p:spPr bwMode="auto">
          <a:xfrm>
            <a:off x="3309937" y="2509284"/>
            <a:ext cx="4357688" cy="1690576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25 w 21600"/>
              <a:gd name="T7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5" y="21600"/>
                </a:lnTo>
              </a:path>
            </a:pathLst>
          </a:custGeom>
          <a:noFill/>
          <a:ln w="57150" cap="flat" cmpd="sng">
            <a:solidFill>
              <a:schemeClr val="accent3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642915"/>
            <a:endParaRPr lang="en-US" sz="2000">
              <a:solidFill>
                <a:srgbClr val="000000"/>
              </a:solidFill>
              <a:latin typeface="Lucida Grande" charset="0"/>
              <a:ea typeface="Heiti SC Light" charset="0"/>
              <a:cs typeface="Heiti SC Light" charset="0"/>
              <a:sym typeface="Lucida Grande" charset="0"/>
            </a:endParaRPr>
          </a:p>
        </p:txBody>
      </p:sp>
      <p:sp>
        <p:nvSpPr>
          <p:cNvPr id="17" name="Freeform 8"/>
          <p:cNvSpPr>
            <a:spLocks/>
          </p:cNvSpPr>
          <p:nvPr/>
        </p:nvSpPr>
        <p:spPr bwMode="auto">
          <a:xfrm>
            <a:off x="3309937" y="4508205"/>
            <a:ext cx="4357688" cy="1690576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  <a:gd name="T6" fmla="*/ 25 w 21600"/>
              <a:gd name="T7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25" y="21600"/>
                </a:lnTo>
              </a:path>
            </a:pathLst>
          </a:custGeom>
          <a:noFill/>
          <a:ln w="57150" cap="flat" cmpd="sng">
            <a:solidFill>
              <a:schemeClr val="accent3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642915"/>
            <a:endParaRPr lang="en-US" sz="2000">
              <a:solidFill>
                <a:srgbClr val="000000"/>
              </a:solidFill>
              <a:latin typeface="Lucida Grande" charset="0"/>
              <a:ea typeface="Heiti SC Light" charset="0"/>
              <a:cs typeface="Heiti SC Light" charset="0"/>
              <a:sym typeface="Lucida Grande" charset="0"/>
            </a:endParaRPr>
          </a:p>
        </p:txBody>
      </p:sp>
      <p:grpSp>
        <p:nvGrpSpPr>
          <p:cNvPr id="18" name="Group 11"/>
          <p:cNvGrpSpPr>
            <a:grpSpLocks/>
          </p:cNvGrpSpPr>
          <p:nvPr/>
        </p:nvGrpSpPr>
        <p:grpSpPr bwMode="auto">
          <a:xfrm>
            <a:off x="3637104" y="2169915"/>
            <a:ext cx="4867796" cy="4369108"/>
            <a:chOff x="0" y="0"/>
            <a:chExt cx="4360" cy="3776"/>
          </a:xfrm>
        </p:grpSpPr>
        <p:sp>
          <p:nvSpPr>
            <p:cNvPr id="19" name="Freeform 9"/>
            <p:cNvSpPr>
              <a:spLocks/>
            </p:cNvSpPr>
            <p:nvPr/>
          </p:nvSpPr>
          <p:spPr bwMode="auto">
            <a:xfrm>
              <a:off x="0" y="0"/>
              <a:ext cx="4160" cy="3776"/>
            </a:xfrm>
            <a:custGeom>
              <a:avLst/>
              <a:gdLst>
                <a:gd name="T0" fmla="*/ 12738 w 21600"/>
                <a:gd name="T1" fmla="*/ 0 h 21600"/>
                <a:gd name="T2" fmla="*/ 21600 w 21600"/>
                <a:gd name="T3" fmla="*/ 0 h 21600"/>
                <a:gd name="T4" fmla="*/ 21558 w 21600"/>
                <a:gd name="T5" fmla="*/ 21600 h 21600"/>
                <a:gd name="T6" fmla="*/ 0 w 21600"/>
                <a:gd name="T7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738" y="0"/>
                  </a:moveTo>
                  <a:lnTo>
                    <a:pt x="21600" y="0"/>
                  </a:lnTo>
                  <a:lnTo>
                    <a:pt x="21558" y="21600"/>
                  </a:lnTo>
                  <a:lnTo>
                    <a:pt x="0" y="21600"/>
                  </a:lnTo>
                </a:path>
              </a:pathLst>
            </a:custGeom>
            <a:noFill/>
            <a:ln w="76200" cap="flat" cmpd="sng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defTabSz="642915"/>
              <a:endParaRPr lang="en-US" sz="2000">
                <a:solidFill>
                  <a:srgbClr val="000000"/>
                </a:solidFill>
                <a:latin typeface="Lucida Grande" charset="0"/>
                <a:ea typeface="Heiti SC Light" charset="0"/>
                <a:cs typeface="Heiti SC Light" charset="0"/>
                <a:sym typeface="Lucida Grande" charset="0"/>
              </a:endParaRPr>
            </a:p>
          </p:txBody>
        </p:sp>
        <p:sp>
          <p:nvSpPr>
            <p:cNvPr id="20" name="AutoShape 10"/>
            <p:cNvSpPr>
              <a:spLocks/>
            </p:cNvSpPr>
            <p:nvPr/>
          </p:nvSpPr>
          <p:spPr bwMode="auto">
            <a:xfrm rot="-5400000">
              <a:off x="2844" y="1723"/>
              <a:ext cx="2616" cy="416"/>
            </a:xfrm>
            <a:prstGeom prst="roundRect">
              <a:avLst>
                <a:gd name="adj" fmla="val 28843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defTabSz="642915"/>
              <a:r>
                <a:rPr lang="en-US" sz="1700" b="1">
                  <a:solidFill>
                    <a:srgbClr val="FFFFFF"/>
                  </a:solidFill>
                  <a:latin typeface="Lucida Grande" charset="0"/>
                  <a:cs typeface="Lucida Grande" charset="0"/>
                  <a:sym typeface="Lucida Grande" charset="0"/>
                </a:rPr>
                <a:t>id="42" lang="English"</a:t>
              </a:r>
            </a:p>
          </p:txBody>
        </p:sp>
      </p:grpSp>
      <p:sp>
        <p:nvSpPr>
          <p:cNvPr id="21" name="AutoShape 12"/>
          <p:cNvSpPr>
            <a:spLocks/>
          </p:cNvSpPr>
          <p:nvPr/>
        </p:nvSpPr>
        <p:spPr bwMode="auto">
          <a:xfrm>
            <a:off x="5079100" y="6074223"/>
            <a:ext cx="2473523" cy="589359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defTabSz="642915">
              <a:defRPr/>
            </a:pPr>
            <a:r>
              <a:rPr lang="en-US" sz="2000" b="1" kern="0">
                <a:solidFill>
                  <a:srgbClr val="FFFFFF"/>
                </a:solidFill>
                <a:latin typeface="Lucida Sans Typewriter" charset="0"/>
                <a:ea typeface="ＭＳ Ｐゴシック" charset="0"/>
                <a:cs typeface="Lucida Sans Typewriter" charset="0"/>
                <a:sym typeface="Lucida Sans Typewriter" charset="0"/>
              </a:rPr>
              <a:t>s-attributes</a:t>
            </a:r>
          </a:p>
        </p:txBody>
      </p:sp>
      <p:sp>
        <p:nvSpPr>
          <p:cNvPr id="22" name="AutoShape 13"/>
          <p:cNvSpPr>
            <a:spLocks/>
          </p:cNvSpPr>
          <p:nvPr/>
        </p:nvSpPr>
        <p:spPr bwMode="auto">
          <a:xfrm>
            <a:off x="7774783" y="1214440"/>
            <a:ext cx="2473523" cy="589359"/>
          </a:xfrm>
          <a:prstGeom prst="roundRect">
            <a:avLst>
              <a:gd name="adj" fmla="val 50000"/>
            </a:avLst>
          </a:prstGeom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defTabSz="642915">
              <a:defRPr/>
            </a:pPr>
            <a:r>
              <a:rPr lang="en-US" sz="2000" b="1" kern="0">
                <a:solidFill>
                  <a:srgbClr val="FFFFFF"/>
                </a:solidFill>
                <a:latin typeface="Lucida Sans Typewriter" charset="0"/>
                <a:ea typeface="ＭＳ Ｐゴシック" charset="0"/>
                <a:cs typeface="Lucida Sans Typewriter" charset="0"/>
                <a:sym typeface="Lucida Sans Typewriter" charset="0"/>
              </a:rPr>
              <a:t>p-attributes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3167FA-0851-CE41-6E40-C476F82658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239A65E-9174-E147-BFFC-F3AB4B4FF47F}" type="slidenum">
              <a:rPr lang="de-DE"/>
              <a:pPr>
                <a:defRPr/>
              </a:pPr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169492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 autoUpdateAnimBg="0"/>
      <p:bldP spid="22" grpId="0" animBg="1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CC230-B5A3-5D00-E7A8-4DB0966C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Corpus queries</a:t>
            </a:r>
          </a:p>
        </p:txBody>
      </p:sp>
    </p:spTree>
    <p:extLst>
      <p:ext uri="{BB962C8B-B14F-4D97-AF65-F5344CB8AC3E}">
        <p14:creationId xmlns:p14="http://schemas.microsoft.com/office/powerpoint/2010/main" val="17271747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3EE29-A46A-9E42-AD9E-D3A14B4A0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01" y="118675"/>
            <a:ext cx="7720553" cy="723553"/>
          </a:xfrm>
        </p:spPr>
        <p:txBody>
          <a:bodyPr/>
          <a:lstStyle/>
          <a:p>
            <a:r>
              <a:rPr lang="en-US"/>
              <a:t>CQPweb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7BB60-C984-3042-A339-053F69021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https://corpora.linguistik.uni-erlangen.de/cqpweb/</a:t>
            </a:r>
            <a:r>
              <a:rPr lang="en-US"/>
              <a:t> </a:t>
            </a:r>
          </a:p>
          <a:p>
            <a:pPr lvl="1"/>
            <a:r>
              <a:rPr lang="en-US"/>
              <a:t>Login:	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studentX</a:t>
            </a:r>
            <a:r>
              <a:rPr lang="en-US">
                <a:solidFill>
                  <a:schemeClr val="accent4"/>
                </a:solidFill>
              </a:rPr>
              <a:t> </a:t>
            </a:r>
            <a:r>
              <a:rPr lang="en-US"/>
              <a:t>(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/>
              <a:t> … 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15</a:t>
            </a:r>
            <a:r>
              <a:rPr lang="en-US"/>
              <a:t>)	</a:t>
            </a:r>
          </a:p>
          <a:p>
            <a:pPr lvl="1"/>
            <a:r>
              <a:rPr lang="en-US"/>
              <a:t>Password: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erlangen</a:t>
            </a:r>
            <a:r>
              <a:rPr lang="en-US"/>
              <a:t> </a:t>
            </a:r>
          </a:p>
          <a:p>
            <a:endParaRPr lang="en-US"/>
          </a:p>
          <a:p>
            <a:r>
              <a:rPr lang="en-US"/>
              <a:t>Background information</a:t>
            </a:r>
          </a:p>
          <a:p>
            <a:pPr lvl="1"/>
            <a:r>
              <a:rPr lang="en-US"/>
              <a:t>Hardie (2012); Evert &amp; Hardie (2011)</a:t>
            </a:r>
          </a:p>
          <a:p>
            <a:pPr lvl="1"/>
            <a:r>
              <a:rPr lang="en-US">
                <a:hlinkClick r:id="rId3"/>
              </a:rPr>
              <a:t>http://cwb.sourceforge.net/</a:t>
            </a:r>
            <a:endParaRPr lang="en-US"/>
          </a:p>
          <a:p>
            <a:endParaRPr lang="en-US"/>
          </a:p>
          <a:p>
            <a:r>
              <a:rPr lang="en-US"/>
              <a:t>Documentation: YouTube tutorial videos</a:t>
            </a:r>
            <a:br>
              <a:rPr lang="en-US"/>
            </a:br>
            <a:r>
              <a:rPr lang="en-US">
                <a:hlinkClick r:id="rId4"/>
              </a:rPr>
              <a:t>https://www.youtube.com/user/CorpusWorkbench</a:t>
            </a:r>
            <a:r>
              <a:rPr lang="en-US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77931-8CEC-3B4E-800B-4DC402725819}"/>
              </a:ext>
            </a:extLst>
          </p:cNvPr>
          <p:cNvSpPr txBox="1"/>
          <p:nvPr/>
        </p:nvSpPr>
        <p:spPr>
          <a:xfrm>
            <a:off x="6676708" y="1341547"/>
            <a:ext cx="684789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4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CEQL*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0B6946-BED6-024E-A26C-D1498F6F13A3}"/>
              </a:ext>
            </a:extLst>
          </p:cNvPr>
          <p:cNvSpPr txBox="1"/>
          <p:nvPr/>
        </p:nvSpPr>
        <p:spPr>
          <a:xfrm>
            <a:off x="7035473" y="6457890"/>
            <a:ext cx="5156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0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*http://cwb.sourceforge.net/ceql.php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7247DE-8982-3B44-8D37-4B37F82C3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2809" y="2285324"/>
            <a:ext cx="4684542" cy="14233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47701-1B40-84B0-FA9F-099EBDFE86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32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5934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Other Web UIs @ FAU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BNCweb</a:t>
            </a:r>
            <a:br>
              <a:rPr lang="en-US"/>
            </a:br>
            <a:r>
              <a:rPr lang="en-US" sz="2000">
                <a:hlinkClick r:id="rId2"/>
              </a:rPr>
              <a:t>https://corpora.linguistik.uni-erlangen.de/bncweb/</a:t>
            </a:r>
            <a:endParaRPr lang="en-US" sz="2000"/>
          </a:p>
          <a:p>
            <a:pPr lvl="1"/>
            <a:r>
              <a:rPr lang="en-US"/>
              <a:t>Login: 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studentX</a:t>
            </a:r>
            <a:r>
              <a:rPr lang="en-US">
                <a:solidFill>
                  <a:schemeClr val="accent4"/>
                </a:solidFill>
              </a:rPr>
              <a:t> </a:t>
            </a:r>
            <a:r>
              <a:rPr lang="en-US"/>
              <a:t>(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/>
              <a:t> … 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15</a:t>
            </a:r>
            <a:r>
              <a:rPr lang="en-US"/>
              <a:t>)</a:t>
            </a:r>
            <a:endParaRPr lang="en-US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/>
              <a:t>Password: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erlangen</a:t>
            </a:r>
          </a:p>
          <a:p>
            <a:pPr lvl="1"/>
            <a:r>
              <a:rPr lang="en-US"/>
              <a:t>for use with textbook </a:t>
            </a:r>
            <a:r>
              <a:rPr lang="en-GB" i="1">
                <a:solidFill>
                  <a:schemeClr val="accent1"/>
                </a:solidFill>
              </a:rPr>
              <a:t>Corpus Linguistics with BNCweb – a Practical Guide</a:t>
            </a:r>
            <a:r>
              <a:rPr lang="en-US" i="1">
                <a:solidFill>
                  <a:schemeClr val="accent1"/>
                </a:solidFill>
              </a:rPr>
              <a:t> </a:t>
            </a:r>
            <a:r>
              <a:rPr lang="en-US"/>
              <a:t>(Hoffmann et al. 2008)</a:t>
            </a:r>
          </a:p>
          <a:p>
            <a:pPr lvl="2"/>
            <a:endParaRPr lang="en-US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/>
              <a:t>EuroParl debates</a:t>
            </a:r>
            <a:br>
              <a:rPr lang="en-US"/>
            </a:br>
            <a:r>
              <a:rPr lang="en-US" sz="2000">
                <a:hlinkClick r:id="rId3"/>
              </a:rPr>
              <a:t>https://corpora.linguistik.uni-erlangen.de/demos/CQP/Europarl/</a:t>
            </a:r>
            <a:endParaRPr lang="en-US" sz="2000"/>
          </a:p>
          <a:p>
            <a:pPr lvl="1"/>
            <a:endParaRPr lang="en-US"/>
          </a:p>
          <a:p>
            <a:r>
              <a:rPr lang="en-US"/>
              <a:t>HGC German Newspapers</a:t>
            </a:r>
            <a:br>
              <a:rPr lang="en-US"/>
            </a:br>
            <a:r>
              <a:rPr lang="en-US" sz="2000">
                <a:hlinkClick r:id="rId4"/>
              </a:rPr>
              <a:t>https://corpora.linguistik.uni-erlangen.de/demos/auth/HGC/</a:t>
            </a:r>
            <a:endParaRPr lang="en-US"/>
          </a:p>
          <a:p>
            <a:pPr lvl="1"/>
            <a:r>
              <a:rPr lang="en-US"/>
              <a:t>Login: 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demo</a:t>
            </a:r>
            <a:r>
              <a:rPr lang="en-US"/>
              <a:t>	</a:t>
            </a:r>
          </a:p>
          <a:p>
            <a:pPr lvl="1"/>
            <a:r>
              <a:rPr lang="en-US"/>
              <a:t>Password:	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demo</a:t>
            </a:r>
          </a:p>
          <a:p>
            <a:pPr lvl="1"/>
            <a:r>
              <a:rPr lang="en-US">
                <a:solidFill>
                  <a:prstClr val="black"/>
                </a:solidFill>
              </a:rPr>
              <a:t>annotated with morphological information</a:t>
            </a:r>
            <a:endParaRPr lang="en-US">
              <a:solidFill>
                <a:schemeClr val="accent4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AA4EBF-B5C6-E540-AC26-C3193EB08971}"/>
              </a:ext>
            </a:extLst>
          </p:cNvPr>
          <p:cNvSpPr txBox="1"/>
          <p:nvPr/>
        </p:nvSpPr>
        <p:spPr>
          <a:xfrm>
            <a:off x="5540526" y="1641529"/>
            <a:ext cx="72137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4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CEQL*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18F8FA-5CC3-924A-BDC2-E99098BC6721}"/>
              </a:ext>
            </a:extLst>
          </p:cNvPr>
          <p:cNvSpPr txBox="1"/>
          <p:nvPr/>
        </p:nvSpPr>
        <p:spPr>
          <a:xfrm>
            <a:off x="6838821" y="3771051"/>
            <a:ext cx="72137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4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CEQL*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D9B032-25ED-1244-984E-F26F2CB1466B}"/>
              </a:ext>
            </a:extLst>
          </p:cNvPr>
          <p:cNvSpPr txBox="1"/>
          <p:nvPr/>
        </p:nvSpPr>
        <p:spPr>
          <a:xfrm>
            <a:off x="6512858" y="4875764"/>
            <a:ext cx="72137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4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CEQL*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FDC7C9-D35C-6B4E-8DA8-B003A6853EF1}"/>
              </a:ext>
            </a:extLst>
          </p:cNvPr>
          <p:cNvSpPr txBox="1"/>
          <p:nvPr/>
        </p:nvSpPr>
        <p:spPr>
          <a:xfrm>
            <a:off x="7035473" y="6457890"/>
            <a:ext cx="5156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0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*http://cwb.sourceforge.net/ceql.php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D6DA6-E415-936C-FC3B-947E2BDF24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33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9870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Other Web interfaces</a:t>
            </a:r>
            <a:br>
              <a:rPr lang="de-DE"/>
            </a:br>
            <a:r>
              <a:rPr lang="de-DE"/>
              <a:t>using the same CWB 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>
              <a:hlinkClick r:id="" action="ppaction://noaction"/>
            </a:endParaRPr>
          </a:p>
          <a:p>
            <a:r>
              <a:rPr lang="de-DE">
                <a:hlinkClick r:id="" action="ppaction://noaction"/>
              </a:rPr>
              <a:t>OPUS</a:t>
            </a:r>
            <a:r>
              <a:rPr lang="de-DE"/>
              <a:t> collection of parallel corpora</a:t>
            </a:r>
          </a:p>
          <a:p>
            <a:r>
              <a:rPr lang="de-DE"/>
              <a:t>Leeds </a:t>
            </a:r>
            <a:r>
              <a:rPr lang="de-DE">
                <a:hlinkClick r:id="rId2"/>
              </a:rPr>
              <a:t>IntelliText</a:t>
            </a:r>
            <a:r>
              <a:rPr lang="de-DE"/>
              <a:t> (multilingual, Web corpora)</a:t>
            </a:r>
          </a:p>
          <a:p>
            <a:r>
              <a:rPr lang="en-US"/>
              <a:t>BFSU </a:t>
            </a:r>
            <a:r>
              <a:rPr lang="en-US">
                <a:hlinkClick r:id="rId3"/>
              </a:rPr>
              <a:t>CQPweb</a:t>
            </a:r>
            <a:r>
              <a:rPr lang="en-US"/>
              <a:t> (Chinese &amp; English corpora at </a:t>
            </a:r>
            <a:r>
              <a:rPr lang="en-US">
                <a:hlinkClick r:id="rId4"/>
              </a:rPr>
              <a:t>BFSU</a:t>
            </a:r>
            <a:r>
              <a:rPr lang="en-US"/>
              <a:t>)</a:t>
            </a:r>
            <a:endParaRPr lang="de-DE"/>
          </a:p>
          <a:p>
            <a:r>
              <a:rPr lang="de-DE">
                <a:hlinkClick r:id="rId5"/>
              </a:rPr>
              <a:t>Linguateca AC/DC</a:t>
            </a:r>
            <a:r>
              <a:rPr lang="de-DE"/>
              <a:t> (Portuguese)</a:t>
            </a:r>
          </a:p>
          <a:p>
            <a:r>
              <a:rPr lang="de-DE">
                <a:hlinkClick r:id="rId6"/>
              </a:rPr>
              <a:t>Hungarian National Corpus</a:t>
            </a:r>
            <a:endParaRPr lang="de-DE"/>
          </a:p>
          <a:p>
            <a:r>
              <a:rPr lang="de-DE"/>
              <a:t>Corpus del </a:t>
            </a:r>
            <a:r>
              <a:rPr lang="de-DE">
                <a:hlinkClick r:id="rId7"/>
              </a:rPr>
              <a:t>Espa</a:t>
            </a:r>
            <a:r>
              <a:rPr lang="en-US">
                <a:hlinkClick r:id="rId7"/>
              </a:rPr>
              <a:t>ñol Actual</a:t>
            </a:r>
            <a:r>
              <a:rPr lang="en-US"/>
              <a:t> (Spanish)</a:t>
            </a:r>
          </a:p>
          <a:p>
            <a:r>
              <a:rPr lang="de-DE">
                <a:hlinkClick r:id="rId8"/>
              </a:rPr>
              <a:t>Varitext</a:t>
            </a:r>
            <a:r>
              <a:rPr lang="de-DE"/>
              <a:t> (French)</a:t>
            </a:r>
          </a:p>
          <a:p>
            <a:r>
              <a:rPr lang="de-DE">
                <a:hlinkClick r:id="rId9"/>
              </a:rPr>
              <a:t>Spraakbanken</a:t>
            </a:r>
            <a:r>
              <a:rPr lang="de-DE"/>
              <a:t> (Swedish)</a:t>
            </a:r>
          </a:p>
          <a:p>
            <a:r>
              <a:rPr lang="de-DE">
                <a:hlinkClick r:id="rId10"/>
              </a:rPr>
              <a:t>KorpusDK</a:t>
            </a:r>
            <a:r>
              <a:rPr lang="de-DE"/>
              <a:t> (Danish)</a:t>
            </a:r>
          </a:p>
          <a:p>
            <a:r>
              <a:rPr lang="de-DE"/>
              <a:t>Georgetown University </a:t>
            </a:r>
            <a:r>
              <a:rPr lang="de-DE">
                <a:hlinkClick r:id="rId11"/>
              </a:rPr>
              <a:t>CQPweb</a:t>
            </a:r>
            <a:r>
              <a:rPr lang="de-DE"/>
              <a:t> (some free corpora)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4361" y="1760637"/>
            <a:ext cx="124393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2"/>
              </a:rPr>
              <a:t>http://diates.lingfil.uu.se/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88972" y="2190106"/>
            <a:ext cx="246381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http://corpus.leeds.ac.uk/itweb/htdocs/Query.html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22626" y="2632949"/>
            <a:ext cx="138339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en-US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http://111.200.194.212/cqp/</a:t>
            </a:r>
            <a:r>
              <a:rPr lang="en-US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9530" y="3046029"/>
            <a:ext cx="1580561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http://www.linguateca.pt/ACDC/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4361" y="3471959"/>
            <a:ext cx="218329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http://corpus.nytud.hu/mnsz/index_eng.html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2786" y="4333847"/>
            <a:ext cx="162223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http://syrah.uni-koeln.de/varitext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17895" y="4753812"/>
            <a:ext cx="165269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http://spraakbanken.gu.se/parole/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14361" y="5186194"/>
            <a:ext cx="133049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0"/>
              </a:rPr>
              <a:t>http://ordnet.dk/korpusdk/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96510" y="3903985"/>
            <a:ext cx="1825821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http://spanishfn.org/tools/cea/english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28149" y="2619575"/>
            <a:ext cx="217687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en-US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http://www.bfsu-corpus.org/channels/corpus</a:t>
            </a:r>
            <a:r>
              <a:rPr lang="en-US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718640" y="5617864"/>
            <a:ext cx="197810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1"/>
              </a:rPr>
              <a:t>https://corpling.uis.georgetown.edu/cqp/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BC9482AC-783A-A86D-7533-3A8A9945AC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237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/>
              <a:t>Other Web interfaces</a:t>
            </a:r>
            <a:br>
              <a:rPr lang="de-DE"/>
            </a:br>
            <a:r>
              <a:rPr lang="de-DE"/>
              <a:t>using the same CWB 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>
              <a:hlinkClick r:id="" action="ppaction://noaction"/>
            </a:endParaRPr>
          </a:p>
          <a:p>
            <a:r>
              <a:rPr lang="de-DE">
                <a:hlinkClick r:id="" action="ppaction://noaction"/>
              </a:rPr>
              <a:t>TSCorpus</a:t>
            </a:r>
            <a:r>
              <a:rPr lang="de-DE"/>
              <a:t> (Turkish)</a:t>
            </a:r>
          </a:p>
          <a:p>
            <a:r>
              <a:rPr lang="en-US">
                <a:hlinkClick r:id="rId2"/>
              </a:rPr>
              <a:t>CORIS/CODIS</a:t>
            </a:r>
            <a:r>
              <a:rPr lang="en-US"/>
              <a:t> (Italian)</a:t>
            </a:r>
          </a:p>
          <a:p>
            <a:r>
              <a:rPr lang="de-DE"/>
              <a:t>SSLMIT </a:t>
            </a:r>
            <a:r>
              <a:rPr lang="de-DE">
                <a:hlinkClick r:id="rId3"/>
              </a:rPr>
              <a:t>La Repubblica</a:t>
            </a:r>
            <a:r>
              <a:rPr lang="de-DE"/>
              <a:t> (Italian newspapers)</a:t>
            </a:r>
          </a:p>
          <a:p>
            <a:r>
              <a:rPr lang="de-DE">
                <a:hlinkClick r:id="rId4"/>
              </a:rPr>
              <a:t>BwanaNet</a:t>
            </a:r>
            <a:r>
              <a:rPr lang="de-DE"/>
              <a:t> (Catalan, Spanish, English)</a:t>
            </a:r>
          </a:p>
          <a:p>
            <a:r>
              <a:rPr lang="en-US">
                <a:hlinkClick r:id="rId5"/>
              </a:rPr>
              <a:t>PolMine</a:t>
            </a:r>
            <a:r>
              <a:rPr lang="en-US"/>
              <a:t> (German political corpora)</a:t>
            </a:r>
          </a:p>
          <a:p>
            <a:r>
              <a:rPr lang="en-US">
                <a:hlinkClick r:id="rId6"/>
              </a:rPr>
              <a:t>Perugia Corpus</a:t>
            </a:r>
            <a:r>
              <a:rPr lang="en-US"/>
              <a:t> (Italian)</a:t>
            </a:r>
          </a:p>
          <a:p>
            <a:r>
              <a:rPr lang="de-DE">
                <a:hlinkClick r:id="rId7"/>
              </a:rPr>
              <a:t>CorpusEye</a:t>
            </a:r>
            <a:r>
              <a:rPr lang="de-DE"/>
              <a:t> (several languages, few free corpora)</a:t>
            </a:r>
          </a:p>
          <a:p>
            <a:r>
              <a:rPr lang="de-DE">
                <a:hlinkClick r:id="rId8"/>
              </a:rPr>
              <a:t>CorpusWiki</a:t>
            </a:r>
            <a:r>
              <a:rPr lang="de-DE"/>
              <a:t> initative (multilingual, still very small)</a:t>
            </a:r>
          </a:p>
          <a:p>
            <a:endParaRPr lang="de-DE"/>
          </a:p>
          <a:p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801845" y="1761579"/>
            <a:ext cx="101951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http://tscorpus.com/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1845" y="2177512"/>
            <a:ext cx="138178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http://corpora.ficlit.unibo.it/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1845" y="3042519"/>
            <a:ext cx="1452321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http://bwananet.iula.upf.edu/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9561" y="3481992"/>
            <a:ext cx="179696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http://polmine.sowi.uni-due.de/cwb/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3420" y="3899056"/>
            <a:ext cx="1660711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https://www.unistrapg.it/cqpweb/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9561" y="4335834"/>
            <a:ext cx="118141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http://corp.hum.sdu.dk/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01845" y="4761037"/>
            <a:ext cx="134652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http://www.corpuswiki.org/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75055" y="2625455"/>
            <a:ext cx="344645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http://dev.sslmit.unibo.it/corpora/corpus.php?path=&amp;name=Repubblica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3B972BD-B821-2564-97BC-9620D13EF6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35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56955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Further Web 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>
                <a:hlinkClick r:id="rId2"/>
              </a:rPr>
              <a:t>BYU </a:t>
            </a:r>
            <a:r>
              <a:rPr lang="de-DE" b="1">
                <a:hlinkClick r:id="rId3"/>
              </a:rPr>
              <a:t>Corpora</a:t>
            </a:r>
            <a:r>
              <a:rPr lang="de-DE" b="1"/>
              <a:t> </a:t>
            </a:r>
            <a:r>
              <a:rPr lang="de-DE"/>
              <a:t>(by Mark Davies)</a:t>
            </a:r>
          </a:p>
          <a:p>
            <a:pPr lvl="1"/>
            <a:r>
              <a:rPr lang="de-DE"/>
              <a:t>COCA, COHA, Soap Operas, GloWbE, TIME, Spanish, Portuguese, …</a:t>
            </a:r>
          </a:p>
          <a:p>
            <a:r>
              <a:rPr lang="de-DE"/>
              <a:t>Google </a:t>
            </a:r>
            <a:r>
              <a:rPr lang="de-DE">
                <a:hlinkClick r:id="rId4"/>
              </a:rPr>
              <a:t>Web 1T 5-Grams</a:t>
            </a:r>
            <a:r>
              <a:rPr lang="de-DE"/>
              <a:t> (n-gram database)</a:t>
            </a:r>
          </a:p>
          <a:p>
            <a:pPr lvl="1"/>
            <a:r>
              <a:rPr lang="de-DE"/>
              <a:t>search n-gram tables, pre-computed (quasi-)collocation</a:t>
            </a:r>
          </a:p>
          <a:p>
            <a:pPr lvl="1"/>
            <a:r>
              <a:rPr lang="de-DE">
                <a:hlinkClick r:id="rId5"/>
              </a:rPr>
              <a:t>NetSpeak</a:t>
            </a:r>
            <a:r>
              <a:rPr lang="de-DE"/>
              <a:t> offers a nicer Web interface to the database</a:t>
            </a:r>
          </a:p>
          <a:p>
            <a:r>
              <a:rPr lang="de-DE"/>
              <a:t>Google Books </a:t>
            </a:r>
            <a:r>
              <a:rPr lang="de-DE">
                <a:hlinkClick r:id="rId6"/>
              </a:rPr>
              <a:t>Ngram Viewer</a:t>
            </a:r>
            <a:r>
              <a:rPr lang="de-DE"/>
              <a:t> (</a:t>
            </a:r>
            <a:r>
              <a:rPr lang="de-DE">
                <a:hlinkClick r:id="rId7"/>
              </a:rPr>
              <a:t>info</a:t>
            </a:r>
            <a:r>
              <a:rPr lang="de-DE"/>
              <a:t>)</a:t>
            </a:r>
          </a:p>
          <a:p>
            <a:pPr lvl="1"/>
            <a:r>
              <a:rPr lang="de-DE"/>
              <a:t>visualize frequency changes over time (words, phrases)</a:t>
            </a:r>
          </a:p>
          <a:p>
            <a:r>
              <a:rPr lang="de-DE"/>
              <a:t>Linguee: </a:t>
            </a:r>
            <a:r>
              <a:rPr lang="de-DE">
                <a:hlinkClick r:id="rId8"/>
              </a:rPr>
              <a:t>English</a:t>
            </a:r>
            <a:r>
              <a:rPr lang="de-DE"/>
              <a:t>, </a:t>
            </a:r>
            <a:r>
              <a:rPr lang="de-DE">
                <a:hlinkClick r:id="rId9"/>
              </a:rPr>
              <a:t>German</a:t>
            </a:r>
            <a:r>
              <a:rPr lang="de-DE"/>
              <a:t>, </a:t>
            </a:r>
            <a:r>
              <a:rPr lang="de-DE">
                <a:hlinkClick r:id="rId10"/>
              </a:rPr>
              <a:t>French</a:t>
            </a:r>
            <a:endParaRPr lang="de-DE"/>
          </a:p>
          <a:p>
            <a:pPr lvl="1"/>
            <a:r>
              <a:rPr lang="de-DE"/>
              <a:t>Web-crawled parallel corpora for many language pairs</a:t>
            </a:r>
          </a:p>
          <a:p>
            <a:pPr lvl="1"/>
            <a:r>
              <a:rPr lang="de-DE"/>
              <a:t>useful to find possible translations (but </a:t>
            </a:r>
            <a:r>
              <a:rPr lang="de-DE" i="1"/>
              <a:t>caveat emptor</a:t>
            </a:r>
            <a:r>
              <a:rPr lang="de-DE"/>
              <a:t>)</a:t>
            </a:r>
          </a:p>
          <a:p>
            <a:r>
              <a:rPr lang="de-DE">
                <a:solidFill>
                  <a:prstClr val="black"/>
                </a:solidFill>
                <a:hlinkClick r:id="rId11"/>
              </a:rPr>
              <a:t>Treebank.info</a:t>
            </a:r>
            <a:r>
              <a:rPr lang="de-DE">
                <a:solidFill>
                  <a:prstClr val="black"/>
                </a:solidFill>
              </a:rPr>
              <a:t> (automatically parsed corpora)</a:t>
            </a:r>
          </a:p>
          <a:p>
            <a:r>
              <a:rPr lang="de-DE">
                <a:solidFill>
                  <a:prstClr val="black"/>
                </a:solidFill>
              </a:rPr>
              <a:t>Commercial </a:t>
            </a:r>
            <a:r>
              <a:rPr lang="de-DE" b="1">
                <a:solidFill>
                  <a:prstClr val="black"/>
                </a:solidFill>
                <a:hlinkClick r:id="rId12"/>
              </a:rPr>
              <a:t>Sketch Engine</a:t>
            </a:r>
            <a:r>
              <a:rPr lang="de-DE">
                <a:solidFill>
                  <a:prstClr val="black"/>
                </a:solidFill>
              </a:rPr>
              <a:t> platform</a:t>
            </a:r>
          </a:p>
          <a:p>
            <a:pPr lvl="1"/>
            <a:r>
              <a:rPr lang="de-DE">
                <a:solidFill>
                  <a:prstClr val="black"/>
                </a:solidFill>
              </a:rPr>
              <a:t>many large &amp; small corpora in different languages</a:t>
            </a:r>
          </a:p>
          <a:p>
            <a:pPr lvl="1"/>
            <a:r>
              <a:rPr lang="de-DE">
                <a:solidFill>
                  <a:prstClr val="black"/>
                </a:solidFill>
              </a:rPr>
              <a:t>free access for master students in EMLex (MA Lexikographie)</a:t>
            </a:r>
            <a:endParaRPr lang="de-DE"/>
          </a:p>
          <a:p>
            <a:pPr lvl="1"/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813420" y="1348790"/>
            <a:ext cx="1693806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https://www.english-corpora.org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55465" y="2116316"/>
            <a:ext cx="397384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3"/>
              </a:rPr>
              <a:t>http://corpora.linguistik.uni-erlangen.de/cgi-bin/demos/Web1T5/Web1T5_freq.perl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83496" y="3257936"/>
            <a:ext cx="168315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>
              <a:tabLst>
                <a:tab pos="8034338" algn="r"/>
              </a:tabLst>
              <a:defRPr sz="9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>
                <a:hlinkClick r:id="rId6"/>
              </a:rPr>
              <a:t>https://books.google.com/ngrams/</a:t>
            </a:r>
            <a:r>
              <a:rPr lang="de-DE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467767" y="3257935"/>
            <a:ext cx="186749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https://books.google.com/ngrams/info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20510" y="4048325"/>
            <a:ext cx="121507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http://www.linguee.com/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69480" y="4048326"/>
            <a:ext cx="111408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0"/>
              </a:rPr>
              <a:t>http://www.linguee.fr/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46837" y="3663977"/>
            <a:ext cx="115736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http://www.linguee.de/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52195" y="2814592"/>
            <a:ext cx="127599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http://www.netspeak.org/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3420" y="5180426"/>
            <a:ext cx="102592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1"/>
              </a:rPr>
              <a:t>http://treebank.info/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A0AFB8-A720-C3A4-D4FF-F41F777821E1}"/>
              </a:ext>
            </a:extLst>
          </p:cNvPr>
          <p:cNvSpPr txBox="1"/>
          <p:nvPr/>
        </p:nvSpPr>
        <p:spPr>
          <a:xfrm>
            <a:off x="2352167" y="5620240"/>
            <a:ext cx="162989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12"/>
              </a:rPr>
              <a:t>https://www.sketchengine.eu/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9AFA661-F369-62C5-910B-5172D1CD0A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36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41907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Simple query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Most Web interfaces offer a “simple” query syntax</a:t>
            </a:r>
          </a:p>
          <a:p>
            <a:pPr lvl="1"/>
            <a:r>
              <a:rPr lang="de-DE"/>
              <a:t>simply type a word or phrase</a:t>
            </a:r>
          </a:p>
          <a:p>
            <a:pPr lvl="1"/>
            <a:r>
              <a:rPr lang="de-DE"/>
              <a:t>limited support for wildcards</a:t>
            </a:r>
          </a:p>
          <a:p>
            <a:r>
              <a:rPr lang="de-DE"/>
              <a:t>In this course: </a:t>
            </a:r>
            <a:r>
              <a:rPr lang="de-DE">
                <a:solidFill>
                  <a:schemeClr val="accent2"/>
                </a:solidFill>
              </a:rPr>
              <a:t>CEQL</a:t>
            </a:r>
            <a:r>
              <a:rPr lang="de-DE"/>
              <a:t> syntax</a:t>
            </a:r>
          </a:p>
          <a:p>
            <a:pPr lvl="1"/>
            <a:r>
              <a:rPr lang="de-DE"/>
              <a:t>relatively powerful simple query language</a:t>
            </a:r>
          </a:p>
          <a:p>
            <a:pPr lvl="1"/>
            <a:r>
              <a:rPr lang="de-DE"/>
              <a:t>supported by BNCweb, CQPweb and a few other UIs</a:t>
            </a:r>
          </a:p>
          <a:p>
            <a:r>
              <a:rPr lang="en-US"/>
              <a:t>Tutorial &amp; documentation</a:t>
            </a:r>
          </a:p>
          <a:p>
            <a:pPr lvl="1"/>
            <a:r>
              <a:rPr lang="en-US" b="1"/>
              <a:t>Ch. 6 </a:t>
            </a:r>
            <a:r>
              <a:rPr lang="en-US"/>
              <a:t>of Hoffmann, Sebastian </a:t>
            </a:r>
            <a:r>
              <a:rPr lang="en-US" i="1"/>
              <a:t>et al.</a:t>
            </a:r>
            <a:r>
              <a:rPr lang="en-US"/>
              <a:t> (2008). </a:t>
            </a:r>
            <a:r>
              <a:rPr lang="en-US" i="1">
                <a:solidFill>
                  <a:srgbClr val="C0504D"/>
                </a:solidFill>
              </a:rPr>
              <a:t>Corpus Linguistics with BNCweb – a Practical Guide</a:t>
            </a:r>
            <a:r>
              <a:rPr lang="en-US"/>
              <a:t>,</a:t>
            </a:r>
            <a:br>
              <a:rPr lang="en-US"/>
            </a:br>
            <a:r>
              <a:rPr lang="en-US"/>
              <a:t>vol. 6 of English Corpus Linguistics. Peter Lang, Frankfurt.</a:t>
            </a:r>
          </a:p>
          <a:p>
            <a:pPr lvl="1"/>
            <a:r>
              <a:rPr lang="en-US"/>
              <a:t>official documentation: </a:t>
            </a:r>
            <a:r>
              <a:rPr lang="en-US">
                <a:hlinkClick r:id="rId2"/>
              </a:rPr>
              <a:t>https://cwb.sourceforge.io/ceql.php</a:t>
            </a:r>
          </a:p>
          <a:p>
            <a:pPr lvl="1"/>
            <a:r>
              <a:rPr lang="en-US">
                <a:hlinkClick r:id="rId2"/>
              </a:rPr>
              <a:t>CQPweb simple query manual</a:t>
            </a:r>
            <a:endParaRPr lang="en-US"/>
          </a:p>
          <a:p>
            <a:pPr lvl="1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54856" y="5001188"/>
            <a:ext cx="3565079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>
                <a:hlinkClick r:id="rId2"/>
              </a:rPr>
              <a:t>https://cqpweb.lancs.ac.uk/doc/cqpweb-simple-syntax-help.pdf</a:t>
            </a:r>
            <a:r>
              <a:rPr lang="de-DE"/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75D78-A354-BDEC-01A7-D3A42B57F4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07653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CEQL 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speak</a:t>
            </a:r>
            <a:r>
              <a:rPr lang="de-DE"/>
              <a:t>	matches specific word form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{speak}</a:t>
            </a:r>
            <a:r>
              <a:rPr lang="de-DE"/>
              <a:t>	matches all inflected forms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at the end of the day</a:t>
            </a:r>
            <a:r>
              <a:rPr lang="de-DE"/>
              <a:t>	specific phrase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is n't it \?</a:t>
            </a:r>
            <a:r>
              <a:rPr lang="de-DE"/>
              <a:t>	tokenization rules &amp; escapes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*able</a:t>
            </a:r>
            <a:r>
              <a:rPr lang="de-DE"/>
              <a:t>	suffix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-able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+able</a:t>
            </a:r>
            <a:r>
              <a:rPr lang="de-DE"/>
              <a:t>	without the word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able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light_JJ</a:t>
            </a:r>
            <a:r>
              <a:rPr lang="de-DE"/>
              <a:t>	the adjective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light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Mr _N*</a:t>
            </a:r>
            <a:r>
              <a:rPr lang="de-DE"/>
              <a:t>	person (male)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[Mr,Mrs] _N*</a:t>
            </a:r>
            <a:r>
              <a:rPr lang="de-DE"/>
              <a:t>	person (male or female)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Mr _N* {be} _J*	</a:t>
            </a:r>
            <a:r>
              <a:rPr lang="de-DE">
                <a:solidFill>
                  <a:prstClr val="black"/>
                </a:solidFill>
              </a:rPr>
              <a:t>what is said about the person</a:t>
            </a:r>
          </a:p>
          <a:p>
            <a:pPr marL="276225">
              <a:tabLst>
                <a:tab pos="5421313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Mr (_N*)+ {be} (_RB)? _J*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793B2-C37D-6170-4C04-03A989B546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38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4920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CEQL 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Smith:C</a:t>
            </a:r>
            <a:r>
              <a:rPr lang="de-DE"/>
              <a:t>	turn off case folding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deja:d vu:d</a:t>
            </a:r>
            <a:r>
              <a:rPr lang="de-DE"/>
              <a:t>	ignore diacritics</a:t>
            </a:r>
            <a:endParaRPr lang="de-DE" b="1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\D</a:t>
            </a:r>
            <a:r>
              <a:rPr lang="de-DE"/>
              <a:t>	number (one or more digits)</a:t>
            </a:r>
            <a:endParaRPr lang="de-DE" b="1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\u\u\u\u:C</a:t>
            </a:r>
            <a:r>
              <a:rPr lang="de-DE"/>
              <a:t>	acronym (4 uppercase letters, e.g.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YMCA</a:t>
            </a:r>
            <a:r>
              <a:rPr lang="de-DE"/>
              <a:t>)</a:t>
            </a:r>
            <a:endParaRPr lang="de-DE" b="1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\u\L:C</a:t>
            </a:r>
            <a:r>
              <a:rPr lang="de-DE"/>
              <a:t>	starts with uppercase letter</a:t>
            </a:r>
            <a:endParaRPr lang="de-DE" i="1">
              <a:solidFill>
                <a:schemeClr val="accent4"/>
              </a:solidFill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take * off</a:t>
            </a:r>
            <a:r>
              <a:rPr lang="de-DE"/>
              <a:t>	optional word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take ++*** off</a:t>
            </a:r>
            <a:r>
              <a:rPr lang="de-DE"/>
              <a:t>	between 2 and 5 words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in ( _JJ* )? time</a:t>
            </a:r>
            <a:r>
              <a:rPr lang="de-DE"/>
              <a:t>	optional adjective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Mr (_N*)+ {be} (_RB)? _J*	</a:t>
            </a:r>
            <a:r>
              <a:rPr lang="de-DE"/>
              <a:t>what is said about a person (refined query)</a:t>
            </a:r>
            <a:endParaRPr lang="de-DE" b="1">
              <a:solidFill>
                <a:schemeClr val="accent1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his ( _JJS | most _JJ )* _N*	</a:t>
            </a:r>
            <a:r>
              <a:rPr lang="de-DE"/>
              <a:t>alternatives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&lt;s&gt; but</a:t>
            </a:r>
            <a:r>
              <a:rPr lang="de-DE"/>
              <a:t>	start of sentence</a:t>
            </a:r>
          </a:p>
          <a:p>
            <a:pPr marL="276225">
              <a:tabLst>
                <a:tab pos="5372100" algn="l"/>
              </a:tabLst>
            </a:pPr>
            <a:r>
              <a:rPr lang="de-DE" b="1">
                <a:solidFill>
                  <a:schemeClr val="accent1"/>
                </a:solidFill>
                <a:latin typeface="Consolas" charset="0"/>
                <a:cs typeface="Consolas" charset="0"/>
              </a:rPr>
              <a:t>&lt;ne_type=PERSON&gt; (+)+ &lt;/ne_type&gt;</a:t>
            </a:r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BE10F6-0E55-B647-A8BB-BBE051B85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GB"/>
              <a:pPr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23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Some corpora everybody should know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solidFill>
                  <a:schemeClr val="accent1"/>
                </a:solidFill>
              </a:rPr>
              <a:t>Brown Corpus </a:t>
            </a:r>
            <a:r>
              <a:rPr lang="en-US"/>
              <a:t>(Francis &amp; Kucera 1964)</a:t>
            </a:r>
          </a:p>
          <a:p>
            <a:pPr lvl="1"/>
            <a:r>
              <a:rPr lang="en-US"/>
              <a:t>American English, written (edited), texts published in 1961</a:t>
            </a:r>
          </a:p>
          <a:p>
            <a:pPr lvl="1"/>
            <a:r>
              <a:rPr lang="en-US"/>
              <a:t>500 samples @ 2000 words from 15 text genres (</a:t>
            </a:r>
            <a:r>
              <a:rPr lang="en-US" i="1"/>
              <a:t>categories</a:t>
            </a:r>
            <a:r>
              <a:rPr lang="en-US"/>
              <a:t>)</a:t>
            </a:r>
          </a:p>
          <a:p>
            <a:r>
              <a:rPr lang="en-US">
                <a:solidFill>
                  <a:schemeClr val="accent1"/>
                </a:solidFill>
              </a:rPr>
              <a:t>Brown Family</a:t>
            </a:r>
          </a:p>
          <a:p>
            <a:pPr lvl="1"/>
            <a:r>
              <a:rPr lang="en-US"/>
              <a:t>Brown (AmE, 1961), LOB (BrE, 1961) – Frown (AmE, 1991), FLOB (BrE, 1991)</a:t>
            </a:r>
            <a:br>
              <a:rPr lang="en-US"/>
            </a:br>
            <a:r>
              <a:rPr lang="en-US"/>
              <a:t>– BLOB (BrE, 1931), BE2006 (BrE, 2006)</a:t>
            </a:r>
          </a:p>
          <a:p>
            <a:r>
              <a:rPr lang="en-US">
                <a:solidFill>
                  <a:schemeClr val="accent1"/>
                </a:solidFill>
              </a:rPr>
              <a:t>Penn Treebank </a:t>
            </a:r>
            <a:r>
              <a:rPr lang="en-US"/>
              <a:t>(Marcus, Santorini &amp; Marcinkiewicz, 1993)</a:t>
            </a:r>
          </a:p>
          <a:p>
            <a:pPr lvl="1"/>
            <a:r>
              <a:rPr lang="en-US"/>
              <a:t>ca. 3 million words of AmE with syntactic analyses (</a:t>
            </a:r>
            <a:r>
              <a:rPr lang="en-US" i="1"/>
              <a:t>parse trees</a:t>
            </a:r>
            <a:r>
              <a:rPr lang="en-US"/>
              <a:t>)</a:t>
            </a:r>
          </a:p>
          <a:p>
            <a:r>
              <a:rPr lang="en-US">
                <a:solidFill>
                  <a:schemeClr val="accent1"/>
                </a:solidFill>
              </a:rPr>
              <a:t>British National Corpus </a:t>
            </a:r>
            <a:r>
              <a:rPr lang="en-US"/>
              <a:t>(Aston &amp; Burnard 1998)</a:t>
            </a:r>
          </a:p>
          <a:p>
            <a:pPr lvl="1"/>
            <a:r>
              <a:rPr lang="en-US"/>
              <a:t>British English, 90% written / 10% spoken, collected ca. 1991</a:t>
            </a:r>
          </a:p>
          <a:p>
            <a:pPr lvl="1"/>
            <a:r>
              <a:rPr lang="en-US"/>
              <a:t>approx. 100 million words in 4048 files (= texts / collections)</a:t>
            </a:r>
          </a:p>
          <a:p>
            <a:r>
              <a:rPr lang="en-US"/>
              <a:t>Web as Corpus: </a:t>
            </a:r>
            <a:r>
              <a:rPr lang="en-US">
                <a:solidFill>
                  <a:schemeClr val="accent1"/>
                </a:solidFill>
              </a:rPr>
              <a:t>WaCky</a:t>
            </a:r>
            <a:r>
              <a:rPr lang="en-US"/>
              <a:t> (Baroni et al. 2009)</a:t>
            </a:r>
          </a:p>
          <a:p>
            <a:pPr lvl="1"/>
            <a:r>
              <a:rPr lang="en-US"/>
              <a:t>ca. 2 billion words of text from automatically crawled Web pages for each of DE, EN, FR, IT</a:t>
            </a:r>
          </a:p>
          <a:p>
            <a:pPr lvl="1"/>
            <a:r>
              <a:rPr lang="en-US"/>
              <a:t>many other Web as Corpus projects: larger corpora, additional languages (Arachnea, COW, SkE 10</a:t>
            </a:r>
            <a:r>
              <a:rPr lang="en-US" baseline="30000"/>
              <a:t>10</a:t>
            </a:r>
            <a:r>
              <a:rPr lang="en-US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005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81691-6EF8-6C41-A608-CC8AA1AF4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CQPweb &amp; CEQL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79248-64B6-194C-BF13-C5E8A7E08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/>
              <a:t>What are the most frequent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uber-</a:t>
            </a:r>
            <a:r>
              <a:rPr lang="de-DE" i="1">
                <a:solidFill>
                  <a:schemeClr val="accent3"/>
                </a:solidFill>
              </a:rPr>
              <a:t> </a:t>
            </a:r>
            <a:r>
              <a:rPr lang="de-DE"/>
              <a:t>words?</a:t>
            </a:r>
          </a:p>
          <a:p>
            <a:pPr>
              <a:lnSpc>
                <a:spcPct val="150000"/>
              </a:lnSpc>
            </a:pPr>
            <a:r>
              <a:rPr lang="de-DE"/>
              <a:t>Search for your favourite topic (one or more lemmas)</a:t>
            </a:r>
          </a:p>
          <a:p>
            <a:pPr>
              <a:lnSpc>
                <a:spcPct val="150000"/>
              </a:lnSpc>
            </a:pPr>
            <a:r>
              <a:rPr lang="de-DE"/>
              <a:t>In which year and newspaper is it most frequent?</a:t>
            </a:r>
          </a:p>
          <a:p>
            <a:pPr>
              <a:lnSpc>
                <a:spcPct val="150000"/>
              </a:lnSpc>
            </a:pPr>
            <a:r>
              <a:rPr lang="de-DE"/>
              <a:t>Carry out a collocation analysis for this topic</a:t>
            </a:r>
          </a:p>
          <a:p>
            <a:pPr>
              <a:lnSpc>
                <a:spcPct val="150000"/>
              </a:lnSpc>
            </a:pPr>
            <a:r>
              <a:rPr lang="de-DE"/>
              <a:t>Find different kinds of numbers and acronyms</a:t>
            </a:r>
          </a:p>
          <a:p>
            <a:pPr>
              <a:lnSpc>
                <a:spcPct val="150000"/>
              </a:lnSpc>
            </a:pPr>
            <a:r>
              <a:rPr lang="de-DE"/>
              <a:t>Can you identify predications like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austerity is good</a:t>
            </a:r>
            <a:r>
              <a:rPr lang="de-DE"/>
              <a:t>?</a:t>
            </a:r>
          </a:p>
          <a:p>
            <a:pPr>
              <a:lnSpc>
                <a:spcPct val="150000"/>
              </a:lnSpc>
            </a:pPr>
            <a:r>
              <a:rPr lang="de-DE"/>
              <a:t>Find different types of named entities</a:t>
            </a:r>
          </a:p>
          <a:p>
            <a:pPr>
              <a:lnSpc>
                <a:spcPct val="150000"/>
              </a:lnSpc>
            </a:pPr>
            <a:r>
              <a:rPr lang="de-DE"/>
              <a:t>What are the typical patterns of headlines? (</a:t>
            </a:r>
            <a:r>
              <a:rPr lang="de-DE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&lt;title&gt;</a:t>
            </a:r>
            <a:r>
              <a:rPr lang="de-DE"/>
              <a:t> …)</a:t>
            </a:r>
          </a:p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51D7EB-1FD6-6E4D-85A9-1DA7BAF9B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GB"/>
              <a:pPr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08088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query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Formal query notation</a:t>
            </a:r>
          </a:p>
          <a:p>
            <a:pPr lvl="1"/>
            <a:r>
              <a:rPr lang="de-DE"/>
              <a:t>based on regular expression at multiple levels</a:t>
            </a:r>
          </a:p>
          <a:p>
            <a:pPr lvl="1"/>
            <a:r>
              <a:rPr lang="de-DE"/>
              <a:t>allows precise specification of search pattern</a:t>
            </a:r>
          </a:p>
          <a:p>
            <a:pPr lvl="1"/>
            <a:r>
              <a:rPr lang="de-DE"/>
              <a:t>much more flexible and powerful than CEQL syntax</a:t>
            </a:r>
          </a:p>
          <a:p>
            <a:r>
              <a:rPr lang="de-DE"/>
              <a:t>Supported by all CWB-based Web interfaces!</a:t>
            </a:r>
          </a:p>
          <a:p>
            <a:r>
              <a:rPr lang="en-US"/>
              <a:t>Tutorial &amp; documentation</a:t>
            </a:r>
          </a:p>
          <a:p>
            <a:pPr lvl="1"/>
            <a:r>
              <a:rPr lang="en-US" b="1"/>
              <a:t>Ch. 12 </a:t>
            </a:r>
            <a:r>
              <a:rPr lang="en-US"/>
              <a:t>of Hoffmann, Sebastian </a:t>
            </a:r>
            <a:r>
              <a:rPr lang="en-US" i="1"/>
              <a:t>et al.</a:t>
            </a:r>
            <a:r>
              <a:rPr lang="en-US"/>
              <a:t> (2008). </a:t>
            </a:r>
            <a:r>
              <a:rPr lang="en-US" i="1">
                <a:solidFill>
                  <a:srgbClr val="C0504D"/>
                </a:solidFill>
              </a:rPr>
              <a:t>Corpus Linguistics with BNCweb – a Practical Guide</a:t>
            </a:r>
            <a:r>
              <a:rPr lang="en-US"/>
              <a:t>,</a:t>
            </a:r>
            <a:br>
              <a:rPr lang="en-US"/>
            </a:br>
            <a:r>
              <a:rPr lang="en-US"/>
              <a:t>vol. 6 of English Corpus Linguistics. Peter Lang, Frankfurt.</a:t>
            </a:r>
          </a:p>
          <a:p>
            <a:pPr lvl="1"/>
            <a:r>
              <a:rPr lang="en-US">
                <a:hlinkClick r:id="rId2"/>
              </a:rPr>
              <a:t>CQP Query Language Tutorial</a:t>
            </a:r>
            <a:r>
              <a:rPr lang="en-US"/>
              <a:t> (</a:t>
            </a:r>
            <a:r>
              <a:rPr lang="en-US">
                <a:hlinkClick r:id="rId3"/>
              </a:rPr>
              <a:t>online version</a:t>
            </a:r>
            <a:r>
              <a:rPr lang="en-US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64687" y="4290752"/>
            <a:ext cx="2784417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>
                <a:hlinkClick r:id="rId2"/>
              </a:rPr>
              <a:t>http://cwb.sourceforge.net/files/CQP_Tutorial.pdf</a:t>
            </a:r>
            <a:r>
              <a:rPr lang="de-DE"/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93058" y="4290752"/>
            <a:ext cx="3231654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>
                <a:hlinkClick r:id="rId3"/>
              </a:rPr>
              <a:t>http://cwb.sourceforge.net/files/CWB_Encoding_Tutorial/</a:t>
            </a:r>
            <a:r>
              <a:rPr lang="de-DE"/>
              <a:t>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A2C8A99-2325-61C2-61CC-6679A30D1F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47525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E1DA9-8B9F-3944-AAB1-2948C723E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single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3A788-43EC-7149-9BA8-24934FBEA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Quoted regexp matches surface form of a token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"(over|under)\w+"</a:t>
            </a:r>
            <a:r>
              <a:rPr lang="de-DE"/>
              <a:t>  or 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'(over|under)\w+'</a:t>
            </a:r>
          </a:p>
          <a:p>
            <a:pPr lvl="1"/>
            <a:r>
              <a:rPr lang="de-DE"/>
              <a:t>duplicate embedded quotes: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""""</a:t>
            </a:r>
            <a:r>
              <a:rPr lang="de-DE"/>
              <a:t> matches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"</a:t>
            </a:r>
          </a:p>
          <a:p>
            <a:pPr lvl="1"/>
            <a:endParaRPr lang="de-DE" i="1">
              <a:solidFill>
                <a:schemeClr val="accent3"/>
              </a:solidFill>
            </a:endParaRPr>
          </a:p>
          <a:p>
            <a:r>
              <a:rPr lang="de-DE"/>
              <a:t>Append flags for case/diacritic-insensitive search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"deja"%c</a:t>
            </a:r>
            <a:r>
              <a:rPr lang="de-DE"/>
              <a:t> 		…	case-insensitive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"deja"%d</a:t>
            </a:r>
            <a:r>
              <a:rPr lang="de-DE"/>
              <a:t> 		…	ignore diacritics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"deja"%cd</a:t>
            </a:r>
            <a:r>
              <a:rPr lang="de-DE"/>
              <a:t> 	…	both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"?"%l			</a:t>
            </a:r>
            <a:r>
              <a:rPr lang="de-DE"/>
              <a:t>…	literal string (no metacharacters)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9E3B2-64EB-4D31-D722-87BFBD35CD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351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Regular expressions (</a:t>
            </a:r>
            <a:r>
              <a:rPr lang="de-DE">
                <a:solidFill>
                  <a:schemeClr val="accent2"/>
                </a:solidFill>
              </a:rPr>
              <a:t>regexp</a:t>
            </a:r>
            <a:r>
              <a:rPr lang="de-DE"/>
              <a:t>) are a sophisticated formal wildcard notation from computer science, used to describe patterns of characters or other elements</a:t>
            </a:r>
          </a:p>
          <a:p>
            <a:r>
              <a:rPr lang="de-DE"/>
              <a:t>Fundamental building blocks of regular expressions</a:t>
            </a:r>
          </a:p>
          <a:p>
            <a:pPr lvl="1"/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)?</a:t>
            </a:r>
            <a:r>
              <a:rPr lang="de-DE"/>
              <a:t> 		optional element (0 or 1)</a:t>
            </a:r>
          </a:p>
          <a:p>
            <a:pPr lvl="1"/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)*</a:t>
            </a:r>
            <a:r>
              <a:rPr lang="de-DE"/>
              <a:t> 		any number of repeats, incl. 0 (</a:t>
            </a:r>
            <a:r>
              <a:rPr lang="de-DE">
                <a:solidFill>
                  <a:schemeClr val="accent1"/>
                </a:solidFill>
              </a:rPr>
              <a:t>Kleene star</a:t>
            </a:r>
            <a:r>
              <a:rPr lang="de-DE"/>
              <a:t>)</a:t>
            </a:r>
          </a:p>
          <a:p>
            <a:pPr lvl="1"/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)+</a:t>
            </a:r>
            <a:r>
              <a:rPr lang="de-DE"/>
              <a:t> 		at least one repetition</a:t>
            </a:r>
          </a:p>
          <a:p>
            <a:pPr lvl="1"/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|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|</a:t>
            </a:r>
            <a:r>
              <a:rPr lang="de-DE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de-DE" b="1">
                <a:solidFill>
                  <a:schemeClr val="accent2"/>
                </a:solidFill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de-DE"/>
              <a:t>	alternatives</a:t>
            </a:r>
          </a:p>
          <a:p>
            <a:pPr lvl="1"/>
            <a:r>
              <a:rPr lang="de-DE"/>
              <a:t>nesting of such elements makes regexp very powerful</a:t>
            </a:r>
          </a:p>
          <a:p>
            <a:r>
              <a:rPr lang="de-DE"/>
              <a:t>CEQL uses regexp notation over </a:t>
            </a:r>
            <a:r>
              <a:rPr lang="de-DE" i="1"/>
              <a:t>tokens</a:t>
            </a:r>
            <a:endParaRPr lang="de-DE"/>
          </a:p>
          <a:p>
            <a:pPr lvl="1"/>
            <a:r>
              <a:rPr lang="de-DE"/>
              <a:t>for optional tokens, repetitions and alternatives</a:t>
            </a:r>
          </a:p>
          <a:p>
            <a:r>
              <a:rPr lang="de-DE"/>
              <a:t>CQP &amp; full-text search use regexp notation over individual characters</a:t>
            </a:r>
            <a:br>
              <a:rPr lang="de-DE"/>
            </a:br>
            <a:r>
              <a:rPr lang="de-DE"/>
              <a:t>(letters, digits, punctuation, …)</a:t>
            </a:r>
          </a:p>
          <a:p>
            <a:pPr lvl="1"/>
            <a:r>
              <a:rPr lang="de-DE"/>
              <a:t>CQP also uses regexp notation over tokens (➞ later)</a:t>
            </a:r>
          </a:p>
          <a:p>
            <a:r>
              <a:rPr lang="de-DE"/>
              <a:t>Different regexp “flavours”: CQP supports PCRE</a:t>
            </a:r>
          </a:p>
          <a:p>
            <a:pPr lvl="1"/>
            <a:r>
              <a:rPr lang="de-DE"/>
              <a:t>POSIX, </a:t>
            </a:r>
            <a:r>
              <a:rPr lang="de-DE">
                <a:solidFill>
                  <a:schemeClr val="accent2"/>
                </a:solidFill>
              </a:rPr>
              <a:t>PCRE</a:t>
            </a:r>
            <a:r>
              <a:rPr lang="de-DE"/>
              <a:t> = Perl-compatible regexp, Python, Oniguruma, …</a:t>
            </a:r>
          </a:p>
          <a:p>
            <a:endParaRPr lang="de-DE"/>
          </a:p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96920-ACC4-AB29-12AF-1EAA3342B0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662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PCRE regular expressions</a:t>
            </a:r>
            <a:br>
              <a:rPr lang="en-US"/>
            </a:br>
            <a:r>
              <a:rPr lang="en-US"/>
              <a:t>PCRE = Perl-compatible 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?</a:t>
            </a:r>
            <a:r>
              <a:rPr lang="en-US"/>
              <a:t> 	</a:t>
            </a:r>
            <a:r>
              <a:rPr lang="el-GR"/>
              <a:t>=</a:t>
            </a:r>
            <a:r>
              <a:rPr lang="en-US"/>
              <a:t> optional (0 or 1)</a:t>
            </a: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*</a:t>
            </a:r>
            <a:r>
              <a:rPr lang="en-US"/>
              <a:t> 	</a:t>
            </a:r>
            <a:r>
              <a:rPr lang="el-GR"/>
              <a:t>=</a:t>
            </a:r>
            <a:r>
              <a:rPr lang="en-US"/>
              <a:t> any number of repeats (0 or more)</a:t>
            </a: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+</a:t>
            </a:r>
            <a:r>
              <a:rPr lang="en-US"/>
              <a:t> 	= at least one repeat (1 or more)</a:t>
            </a:r>
            <a:endParaRPr lang="en-US" b="1"/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{3}</a:t>
            </a:r>
            <a:r>
              <a:rPr lang="en-US"/>
              <a:t> 	= exactly 3</a:t>
            </a:r>
            <a:endParaRPr lang="en-US" b="1" baseline="30000">
              <a:solidFill>
                <a:schemeClr val="accent2"/>
              </a:solidFill>
              <a:latin typeface="Consolas"/>
              <a:cs typeface="Consolas"/>
            </a:endParaRP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{2,4}</a:t>
            </a:r>
            <a:r>
              <a:rPr lang="en-US"/>
              <a:t> 	= between 2 and 4</a:t>
            </a:r>
          </a:p>
          <a:p>
            <a:pPr lvl="1"/>
            <a:r>
              <a:rPr lang="en-US"/>
              <a:t>applies to single character if parentheses are omitted</a:t>
            </a: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(</a:t>
            </a:r>
            <a:r>
              <a:rPr lang="en-US"/>
              <a:t>…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|</a:t>
            </a:r>
            <a:r>
              <a:rPr lang="en-US"/>
              <a:t>…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|</a:t>
            </a:r>
            <a:r>
              <a:rPr lang="en-US"/>
              <a:t>…</a:t>
            </a:r>
            <a:r>
              <a:rPr lang="el-GR" b="1">
                <a:solidFill>
                  <a:schemeClr val="tx2"/>
                </a:solidFill>
                <a:latin typeface="Consolas"/>
                <a:cs typeface="Consolas"/>
              </a:rPr>
              <a:t>)</a:t>
            </a:r>
            <a:r>
              <a:rPr lang="en-US"/>
              <a:t> 	= alternatives (matches exactly one)</a:t>
            </a:r>
          </a:p>
          <a:p>
            <a:pPr marL="276225">
              <a:tabLst>
                <a:tab pos="2128838" algn="l"/>
              </a:tabLst>
            </a:pP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.</a:t>
            </a:r>
            <a:r>
              <a:rPr lang="en-US"/>
              <a:t> 	= any character (</a:t>
            </a:r>
            <a:r>
              <a:rPr lang="en-US">
                <a:solidFill>
                  <a:schemeClr val="accent1"/>
                </a:solidFill>
              </a:rPr>
              <a:t>matchall</a:t>
            </a:r>
            <a:r>
              <a:rPr lang="en-US"/>
              <a:t>)</a:t>
            </a:r>
          </a:p>
          <a:p>
            <a:pPr lvl="1"/>
            <a:r>
              <a:rPr lang="en-US"/>
              <a:t>esp.: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.?</a:t>
            </a:r>
            <a:r>
              <a:rPr lang="en-US"/>
              <a:t> (optional character),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.*</a:t>
            </a:r>
            <a:r>
              <a:rPr lang="en-US"/>
              <a:t> (arbitrary string),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.+</a:t>
            </a:r>
          </a:p>
          <a:p>
            <a:r>
              <a:rPr lang="en-US"/>
              <a:t>escapes: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\.</a:t>
            </a:r>
            <a:r>
              <a:rPr lang="en-US"/>
              <a:t> = .,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\*</a:t>
            </a:r>
            <a:r>
              <a:rPr lang="en-US"/>
              <a:t> = *,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\?</a:t>
            </a:r>
            <a:r>
              <a:rPr lang="en-US"/>
              <a:t> = ?,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\+</a:t>
            </a:r>
            <a:r>
              <a:rPr lang="en-US"/>
              <a:t> = +, …</a:t>
            </a: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44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2720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PCRE regular expressions</a:t>
            </a:r>
            <a:br>
              <a:rPr lang="en-US"/>
            </a:br>
            <a:r>
              <a:rPr lang="en-US"/>
              <a:t>PCRE = Perl-compatible 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[aeiou]</a:t>
            </a:r>
            <a:r>
              <a:rPr lang="en-US"/>
              <a:t> 		= character class (matches exactly one)</a:t>
            </a:r>
            <a:endParaRPr lang="en-US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[a-z]</a:t>
            </a:r>
            <a:r>
              <a:rPr lang="en-US"/>
              <a:t> =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[abc … z]</a:t>
            </a:r>
            <a:r>
              <a:rPr lang="en-US"/>
              <a:t> and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[A-Z]</a:t>
            </a:r>
            <a:r>
              <a:rPr lang="en-US"/>
              <a:t> =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[ABC … Z]</a:t>
            </a:r>
            <a:endParaRPr lang="en-US"/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[0-9]</a:t>
            </a:r>
            <a:r>
              <a:rPr lang="en-US"/>
              <a:t> =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[0123456789]</a:t>
            </a:r>
          </a:p>
          <a:p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[^aeiou]</a:t>
            </a:r>
            <a:r>
              <a:rPr lang="en-US"/>
              <a:t> 		= everything(</a:t>
            </a:r>
            <a:r>
              <a:rPr lang="en-US">
                <a:solidFill>
                  <a:schemeClr val="accent2"/>
                </a:solidFill>
              </a:rPr>
              <a:t>!</a:t>
            </a:r>
            <a:r>
              <a:rPr lang="en-US"/>
              <a:t>) except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[aeiou]</a:t>
            </a:r>
          </a:p>
          <a:p>
            <a:r>
              <a:rPr lang="en-US"/>
              <a:t>escape sequences: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\w</a:t>
            </a:r>
            <a:r>
              <a:rPr lang="en-US"/>
              <a:t> = letters, digits and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_</a:t>
            </a:r>
            <a:r>
              <a:rPr lang="en-US"/>
              <a:t> (</a:t>
            </a:r>
            <a:r>
              <a:rPr lang="en-US">
                <a:solidFill>
                  <a:srgbClr val="4F81BD"/>
                </a:solidFill>
              </a:rPr>
              <a:t>word character</a:t>
            </a:r>
            <a:r>
              <a:rPr lang="en-US"/>
              <a:t>)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\s</a:t>
            </a:r>
            <a:r>
              <a:rPr lang="en-US"/>
              <a:t> = any single whitespace (blank, TAB, newline, …)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\d</a:t>
            </a:r>
            <a:r>
              <a:rPr lang="en-US"/>
              <a:t> = digit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\pL</a:t>
            </a:r>
            <a:r>
              <a:rPr lang="en-US"/>
              <a:t> = letter,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\p{Ll}</a:t>
            </a:r>
            <a:r>
              <a:rPr lang="en-US"/>
              <a:t> = lowercase,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\p{Lu}</a:t>
            </a:r>
            <a:r>
              <a:rPr lang="en-US"/>
              <a:t> = uppercase</a:t>
            </a:r>
          </a:p>
          <a:p>
            <a:pPr lvl="1"/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\pN</a:t>
            </a:r>
            <a:r>
              <a:rPr lang="en-US"/>
              <a:t> = digit, </a:t>
            </a:r>
            <a:r>
              <a:rPr lang="en-US" b="1">
                <a:solidFill>
                  <a:schemeClr val="tx2"/>
                </a:solidFill>
                <a:latin typeface="Consolas"/>
                <a:cs typeface="Consolas"/>
              </a:rPr>
              <a:t>\p{Cyrillic}</a:t>
            </a:r>
            <a:r>
              <a:rPr lang="en-US"/>
              <a:t> = cyrillic letter, …</a:t>
            </a:r>
          </a:p>
          <a:p>
            <a:pPr lvl="2"/>
            <a:r>
              <a:rPr lang="en-US"/>
              <a:t>see </a:t>
            </a:r>
            <a:r>
              <a:rPr lang="en-US">
                <a:hlinkClick r:id="rId3"/>
              </a:rPr>
              <a:t>https://www.pcre.org/original/doc/html/pcrepattern.html#SEC5</a:t>
            </a:r>
            <a:r>
              <a:rPr lang="en-US"/>
              <a:t> </a:t>
            </a:r>
          </a:p>
          <a:p>
            <a:pPr lvl="1"/>
            <a:endParaRPr lang="en-US" b="1">
              <a:solidFill>
                <a:schemeClr val="tx2"/>
              </a:solidFill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0613C82-7869-6749-8B64-6E6BEACED82A}" type="slidenum">
              <a:rPr lang="de-DE"/>
              <a:pPr/>
              <a:t>45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7427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E1DA9-8B9F-3944-AAB1-2948C723E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single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3A788-43EC-7149-9BA8-24934FBEA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Search token annotation with attribute-regexp pair: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[lemma = "(over|under)\w+_ADJ"]</a:t>
            </a:r>
            <a:r>
              <a:rPr lang="de-DE"/>
              <a:t> (BNC)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[pos = "AJS"]</a:t>
            </a:r>
            <a:r>
              <a:rPr lang="de-DE"/>
              <a:t> 	… 	superlatives (BNC)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"deja"%cd</a:t>
            </a:r>
            <a:r>
              <a:rPr lang="de-DE"/>
              <a:t>  is shorthand for 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[word = "deja"%cd]</a:t>
            </a:r>
            <a:endParaRPr lang="de-DE"/>
          </a:p>
          <a:p>
            <a:pPr marL="457200" lvl="1" indent="0">
              <a:buNone/>
            </a:pPr>
            <a:endParaRPr lang="de-DE" i="1">
              <a:solidFill>
                <a:schemeClr val="accent3"/>
              </a:solidFill>
            </a:endParaRPr>
          </a:p>
          <a:p>
            <a:r>
              <a:rPr lang="de-DE"/>
              <a:t>Combine constraints with Boolean operators:</a:t>
            </a:r>
          </a:p>
          <a:p>
            <a:pPr lvl="1"/>
            <a:r>
              <a:rPr lang="de-DE"/>
              <a:t>operators: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&amp;</a:t>
            </a:r>
            <a:r>
              <a:rPr lang="de-DE"/>
              <a:t> (and),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|</a:t>
            </a:r>
            <a:r>
              <a:rPr lang="de-DE"/>
              <a:t> (or),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!</a:t>
            </a:r>
            <a:r>
              <a:rPr lang="de-DE"/>
              <a:t> (not),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!=</a:t>
            </a:r>
            <a:r>
              <a:rPr lang="de-DE"/>
              <a:t> (doesn't match)</a:t>
            </a: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[(word="can"%c) &amp; (pos!="VM.*")]</a:t>
            </a:r>
          </a:p>
          <a:p>
            <a:pPr lvl="1"/>
            <a:r>
              <a:rPr lang="de-DE"/>
              <a:t>same as: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[(word="can"%c) &amp; !(pos="VM.*")]</a:t>
            </a: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r>
              <a:rPr lang="de-DE">
                <a:solidFill>
                  <a:schemeClr val="accent5">
                    <a:lumMod val="75000"/>
                  </a:schemeClr>
                </a:solidFill>
              </a:rPr>
              <a:t>All examples for BNCweb with CLAWS tagset</a:t>
            </a:r>
            <a:endParaRPr lang="de-DE"/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87AD522-3ADB-8F46-BD48-3816D57D93BA}"/>
              </a:ext>
            </a:extLst>
          </p:cNvPr>
          <p:cNvGrpSpPr/>
          <p:nvPr/>
        </p:nvGrpSpPr>
        <p:grpSpPr>
          <a:xfrm>
            <a:off x="6695768" y="4562168"/>
            <a:ext cx="3229168" cy="858302"/>
            <a:chOff x="5437238" y="7138218"/>
            <a:chExt cx="3229168" cy="85830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FD4B2C6-11DC-4148-86D9-F50756585818}"/>
                </a:ext>
              </a:extLst>
            </p:cNvPr>
            <p:cNvSpPr txBox="1"/>
            <p:nvPr/>
          </p:nvSpPr>
          <p:spPr>
            <a:xfrm>
              <a:off x="6421148" y="7227079"/>
              <a:ext cx="224525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200" b="1">
                  <a:solidFill>
                    <a:schemeClr val="accent2"/>
                  </a:solidFill>
                </a:rPr>
                <a:t>token description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A4B4585-CFA5-8A4A-8691-4AEBAC8BE5AF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 flipV="1">
              <a:off x="5437238" y="7138218"/>
              <a:ext cx="983910" cy="473582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01D228-FA9C-4D7C-B197-4E83AB36F0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1345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D6E24-BE0A-9042-80D0-4A604AA6C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token sequences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AC0BB-D49E-D945-BF08-0DBD81D04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CQP queries are regular expressions over token descriptions (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[…]</a:t>
            </a:r>
            <a:r>
              <a:rPr lang="de-DE"/>
              <a:t>) </a:t>
            </a:r>
          </a:p>
          <a:p>
            <a:pPr lvl="1">
              <a:tabLst>
                <a:tab pos="6084888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"in" [pos="AJ.*"]? [hw="year"]</a:t>
            </a:r>
            <a:r>
              <a:rPr lang="de-DE"/>
              <a:t> 	… optional</a:t>
            </a:r>
          </a:p>
          <a:p>
            <a:pPr lvl="1">
              <a:tabLst>
                <a:tab pos="6084888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"in" [pos="AJ.*"]+ [hw="year"]</a:t>
            </a:r>
            <a:r>
              <a:rPr lang="de-DE"/>
              <a:t> 	… one or more</a:t>
            </a:r>
          </a:p>
          <a:p>
            <a:pPr lvl="1">
              <a:tabLst>
                <a:tab pos="6084888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"in" [pos="AJ.*"]{2} [hw="year"]	</a:t>
            </a:r>
            <a:r>
              <a:rPr lang="de-DE"/>
              <a:t>… exactly two</a:t>
            </a:r>
          </a:p>
          <a:p>
            <a:pPr lvl="1">
              <a:tabLst>
                <a:tab pos="6084888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([pos="AJS"] | "most"%c [pos="AJ0"])	</a:t>
            </a:r>
            <a:r>
              <a:rPr lang="de-DE"/>
              <a:t>… either</a:t>
            </a:r>
          </a:p>
          <a:p>
            <a:pPr lvl="1"/>
            <a:endParaRPr lang="de-DE"/>
          </a:p>
          <a:p>
            <a:r>
              <a:rPr lang="de-DE"/>
              <a:t>Skipping arbitrary tokens</a:t>
            </a:r>
          </a:p>
          <a:p>
            <a:pPr lvl="1">
              <a:tabLst>
                <a:tab pos="5021263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[]</a:t>
            </a:r>
            <a:r>
              <a:rPr lang="de-DE"/>
              <a:t>	… matchall (any token)</a:t>
            </a:r>
          </a:p>
          <a:p>
            <a:pPr lvl="1">
              <a:tabLst>
                <a:tab pos="5021263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"dog" []{0,4} "cat"</a:t>
            </a:r>
            <a:r>
              <a:rPr lang="de-DE"/>
              <a:t>	… within 5-token span</a:t>
            </a:r>
          </a:p>
          <a:p>
            <a:pPr lvl="1">
              <a:tabLst>
                <a:tab pos="5021263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"dog" []{0,4} "cat" within s 	</a:t>
            </a:r>
            <a:r>
              <a:rPr lang="de-DE"/>
              <a:t>… must not cross a sentence boundary (s-attribute)</a:t>
            </a:r>
          </a:p>
          <a:p>
            <a:pPr lvl="1"/>
            <a:endParaRPr lang="de-DE"/>
          </a:p>
          <a:p>
            <a:pPr lvl="1"/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81740-2578-D452-B3B3-3EAD27490A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191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77E90-6342-3E46-A85C-68E2BF734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s-attributes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C09D9-D1B2-A440-80DC-55710879D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XML tags match start/end of s-attribute regions</a:t>
            </a:r>
          </a:p>
          <a:p>
            <a:pPr lvl="1">
              <a:tabLst>
                <a:tab pos="3194050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&lt;head&gt; "UK"</a:t>
            </a:r>
            <a:r>
              <a:rPr lang="de-DE"/>
              <a:t> 		… as first word of heading</a:t>
            </a:r>
          </a:p>
          <a:p>
            <a:pPr lvl="1">
              <a:tabLst>
                <a:tab pos="3194050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"UK" &lt;/head&gt;	</a:t>
            </a:r>
            <a:r>
              <a:rPr lang="de-DE"/>
              <a:t>… as last word of heading</a:t>
            </a:r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>
              <a:tabLst>
                <a:tab pos="3194050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&lt;head&gt;</a:t>
            </a:r>
            <a:r>
              <a:rPr lang="de-DE"/>
              <a:t> 		… doesn't match anything (0 tokens)</a:t>
            </a:r>
          </a:p>
          <a:p>
            <a:pPr lvl="1">
              <a:tabLst>
                <a:tab pos="3194050" algn="l"/>
              </a:tabLst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&lt;mw&gt; []* &lt;/mw&gt;</a:t>
            </a:r>
            <a:r>
              <a:rPr lang="de-DE"/>
              <a:t> 	… paired tags match entire region</a:t>
            </a:r>
          </a:p>
          <a:p>
            <a:pPr lvl="1"/>
            <a:endParaRPr lang="de-DE" b="1">
              <a:solidFill>
                <a:schemeClr val="tx2"/>
              </a:solidFill>
              <a:latin typeface="Consolas"/>
              <a:cs typeface="Consolas"/>
            </a:endParaRPr>
          </a:p>
          <a:p>
            <a:r>
              <a:rPr lang="de-DE"/>
              <a:t>Search within a region: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"Twain" within quote;</a:t>
            </a:r>
          </a:p>
          <a:p>
            <a:pPr lvl="1"/>
            <a:r>
              <a:rPr lang="en-GB" b="1">
                <a:solidFill>
                  <a:schemeClr val="tx2"/>
                </a:solidFill>
                <a:latin typeface="Consolas"/>
                <a:cs typeface="Consolas"/>
              </a:rPr>
              <a:t>[pos="NN.*"] :: match.mw_pos = "PRP";</a:t>
            </a:r>
            <a:br>
              <a:rPr lang="en-GB" b="1">
                <a:solidFill>
                  <a:schemeClr val="tx2"/>
                </a:solidFill>
                <a:latin typeface="Consolas"/>
                <a:cs typeface="Consolas"/>
              </a:rPr>
            </a:br>
            <a:r>
              <a:rPr lang="de-DE"/>
              <a:t>… add “global constraint” to check s-attribute annotation</a:t>
            </a:r>
          </a:p>
          <a:p>
            <a:pPr lvl="1"/>
            <a:r>
              <a:rPr lang="de-DE"/>
              <a:t>pre-defined anchors: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match</a:t>
            </a:r>
            <a:r>
              <a:rPr lang="de-DE"/>
              <a:t>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matchend</a:t>
            </a:r>
            <a:r>
              <a:rPr lang="de-DE"/>
              <a:t>, 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target</a:t>
            </a:r>
            <a:r>
              <a:rPr lang="de-DE"/>
              <a:t> (</a:t>
            </a: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@</a:t>
            </a:r>
            <a:r>
              <a:rPr lang="de-DE"/>
              <a:t>)</a:t>
            </a:r>
            <a:endParaRPr lang="en-GB" b="1">
              <a:solidFill>
                <a:schemeClr val="tx2"/>
              </a:solidFill>
              <a:latin typeface="Consolas"/>
              <a:cs typeface="Consolas"/>
            </a:endParaRPr>
          </a:p>
          <a:p>
            <a:pPr lvl="1"/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078A0-CA94-6B1C-FA61-376512D141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10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D6E24-BE0A-9042-80D0-4A604AA6C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queries: token sequences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AC0BB-D49E-D945-BF08-0DBD81D04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Repetition operators and alternatives can be nested to search for complex lexicogrammatical patterns:</a:t>
            </a:r>
          </a:p>
          <a:p>
            <a:pPr marL="457200" lvl="1" indent="0">
              <a:buNone/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([pos="AJS"] | "most"%c [pos="AJ0"])</a:t>
            </a:r>
          </a:p>
          <a:p>
            <a:pPr marL="457200" lvl="1" indent="0">
              <a:buNone/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( </a:t>
            </a:r>
            <a:br>
              <a:rPr lang="de-DE" b="1">
                <a:solidFill>
                  <a:schemeClr val="tx2"/>
                </a:solidFill>
                <a:latin typeface="Consolas"/>
                <a:cs typeface="Consolas"/>
              </a:rPr>
            </a:b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  "(and|\,)"%c </a:t>
            </a:r>
            <a:br>
              <a:rPr lang="de-DE" b="1">
                <a:solidFill>
                  <a:schemeClr val="tx2"/>
                </a:solidFill>
                <a:latin typeface="Consolas"/>
                <a:cs typeface="Consolas"/>
              </a:rPr>
            </a:b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  ([pos="AJS"] | "most"%c [pos="AJ0"])</a:t>
            </a:r>
          </a:p>
          <a:p>
            <a:pPr marL="457200" lvl="1" indent="0">
              <a:buNone/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)+</a:t>
            </a:r>
          </a:p>
          <a:p>
            <a:pPr marL="457200" lvl="1" indent="0">
              <a:buNone/>
            </a:pPr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  [pos = "NN.*"]</a:t>
            </a:r>
          </a:p>
          <a:p>
            <a:pPr lvl="1"/>
            <a:endParaRPr lang="de-DE"/>
          </a:p>
          <a:p>
            <a:r>
              <a:rPr lang="de-DE"/>
              <a:t>Matching strategy defaults to non-greedy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"ho"%c ("," "ho"%c)+</a:t>
            </a:r>
            <a:r>
              <a:rPr lang="de-DE"/>
              <a:t>		… always matches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ho, ho</a:t>
            </a:r>
          </a:p>
          <a:p>
            <a:pPr lvl="1"/>
            <a:r>
              <a:rPr lang="de-DE" b="1">
                <a:solidFill>
                  <a:schemeClr val="tx2"/>
                </a:solidFill>
                <a:latin typeface="Consolas"/>
                <a:cs typeface="Consolas"/>
              </a:rPr>
              <a:t>(?longest) "ho"%c ("," "ho"%c)+</a:t>
            </a:r>
            <a:br>
              <a:rPr lang="de-DE"/>
            </a:br>
            <a:r>
              <a:rPr lang="de-DE"/>
              <a:t>… recent CQP versions support inline modifier at start of query</a:t>
            </a:r>
          </a:p>
          <a:p>
            <a:pPr lvl="1"/>
            <a:endParaRPr lang="de-DE"/>
          </a:p>
        </p:txBody>
      </p:sp>
      <p:sp>
        <p:nvSpPr>
          <p:cNvPr id="4" name="Cloud Callout 3">
            <a:extLst>
              <a:ext uri="{FF2B5EF4-FFF2-40B4-BE49-F238E27FC236}">
                <a16:creationId xmlns:a16="http://schemas.microsoft.com/office/drawing/2014/main" id="{98D7FBB6-875D-D145-B22F-9AFB96F57291}"/>
              </a:ext>
            </a:extLst>
          </p:cNvPr>
          <p:cNvSpPr/>
          <p:nvPr/>
        </p:nvSpPr>
        <p:spPr>
          <a:xfrm>
            <a:off x="7007200" y="3004726"/>
            <a:ext cx="3011872" cy="1407955"/>
          </a:xfrm>
          <a:prstGeom prst="cloudCallout">
            <a:avLst>
              <a:gd name="adj1" fmla="val -58768"/>
              <a:gd name="adj2" fmla="val -54296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latin typeface="Calibri" panose="020F0502020204030204" pitchFamily="34" charset="0"/>
                <a:cs typeface="Calibri" panose="020F0502020204030204" pitchFamily="34" charset="0"/>
              </a:rPr>
              <a:t>What does this query do?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EFEDB-4299-88BF-F6D9-3B7273104F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49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746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Corpora: English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9328150" algn="r"/>
              </a:tabLst>
            </a:pPr>
            <a:r>
              <a:rPr lang="de-DE">
                <a:hlinkClick r:id="rId2"/>
              </a:rPr>
              <a:t>British National Corpus</a:t>
            </a:r>
            <a:r>
              <a:rPr lang="de-DE"/>
              <a:t> 	100 M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BNC v2 in progress, with texts from around 2015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Movie subtitles (DESC)	90 M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Gigaword newspaper corpus	4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current: </a:t>
            </a:r>
            <a:r>
              <a:rPr lang="de-DE">
                <a:hlinkClick r:id="rId3"/>
              </a:rPr>
              <a:t>5</a:t>
            </a:r>
            <a:r>
              <a:rPr lang="de-DE" baseline="30000">
                <a:hlinkClick r:id="rId3"/>
              </a:rPr>
              <a:t>th</a:t>
            </a:r>
            <a:r>
              <a:rPr lang="de-DE">
                <a:hlinkClick r:id="rId3"/>
              </a:rPr>
              <a:t> edition</a:t>
            </a:r>
            <a:r>
              <a:rPr lang="de-DE"/>
              <a:t> (2011) / 2</a:t>
            </a:r>
            <a:r>
              <a:rPr lang="de-DE" baseline="30000"/>
              <a:t>nd</a:t>
            </a:r>
            <a:r>
              <a:rPr lang="de-DE"/>
              <a:t> edition ca. 2 G words 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4"/>
              </a:rPr>
              <a:t>New York Times Annotated</a:t>
            </a:r>
            <a:r>
              <a:rPr lang="de-DE"/>
              <a:t>	1.2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articles from 1987–2007 with manual categorization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Corpus of Contemporary AmE (</a:t>
            </a:r>
            <a:r>
              <a:rPr lang="de-DE">
                <a:hlinkClick r:id="rId5"/>
              </a:rPr>
              <a:t>COCA</a:t>
            </a:r>
            <a:r>
              <a:rPr lang="de-DE"/>
              <a:t>)	440 M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only limited access via BYU Web interface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6"/>
              </a:rPr>
              <a:t>Wackypedia</a:t>
            </a:r>
            <a:r>
              <a:rPr lang="de-DE"/>
              <a:t> (English Wikipedia of 2009)	1 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11529" y="1340583"/>
            <a:ext cx="144110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8034338" algn="r"/>
              </a:tabLst>
            </a:pPr>
            <a:r>
              <a:rPr lang="de-DE" sz="9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http://www.natcorp.ox.ac.uk/</a:t>
            </a:r>
            <a:r>
              <a:rPr lang="de-DE" sz="9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47536" y="2900769"/>
            <a:ext cx="203260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https://catalog.ldc.upenn.edu/LDC2011T07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1529" y="3329928"/>
            <a:ext cx="208390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https://catalog.ldc.upenn.edu/LDC2008T19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867" y="4104540"/>
            <a:ext cx="134812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http://corpus.byu.edu/coca/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1529" y="4908219"/>
            <a:ext cx="239007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http://wacky.sslmit.unibo.it/doku.php?id=corpora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028E9-FBC6-A695-A7F2-87F1097D7D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3935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FD9B3-C0DE-B34E-ACC3-FD9F4964C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CQP query practice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DA142-E58A-8A44-8297-B49E4EDE4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Find noun compounds / names with 4+ components</a:t>
            </a:r>
          </a:p>
          <a:p>
            <a:pPr lvl="1"/>
            <a:r>
              <a:rPr lang="de-DE" sz="1800"/>
              <a:t>What are the longest compounds/names in the BNC?</a:t>
            </a:r>
            <a:endParaRPr lang="de-DE"/>
          </a:p>
          <a:p>
            <a:r>
              <a:rPr lang="de-DE"/>
              <a:t>Find bare nouns (e.g.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went to school</a:t>
            </a:r>
            <a:r>
              <a:rPr lang="de-DE"/>
              <a:t>)</a:t>
            </a:r>
          </a:p>
          <a:p>
            <a:r>
              <a:rPr lang="de-DE"/>
              <a:t>Find co-occurrences of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coffee</a:t>
            </a:r>
            <a:r>
              <a:rPr lang="de-DE"/>
              <a:t> and </a:t>
            </a:r>
            <a:r>
              <a:rPr lang="de-DE" i="1">
                <a:solidFill>
                  <a:schemeClr val="accent3">
                    <a:lumMod val="75000"/>
                  </a:schemeClr>
                </a:solidFill>
              </a:rPr>
              <a:t>drink</a:t>
            </a:r>
            <a:r>
              <a:rPr lang="de-DE"/>
              <a:t> (5-word span)</a:t>
            </a:r>
          </a:p>
          <a:p>
            <a:endParaRPr lang="de-DE"/>
          </a:p>
          <a:p>
            <a:r>
              <a:rPr lang="de-DE"/>
              <a:t>Find verb-object combinations (active voice)</a:t>
            </a:r>
          </a:p>
          <a:p>
            <a:pPr lvl="1"/>
            <a:r>
              <a:rPr lang="de-DE" sz="1800"/>
              <a:t>design flexible pattern for matching noun phrases</a:t>
            </a:r>
          </a:p>
          <a:p>
            <a:pPr lvl="1"/>
            <a:r>
              <a:rPr lang="de-DE" sz="1800"/>
              <a:t>don't forget about phrasal verbs and adverbs</a:t>
            </a:r>
          </a:p>
          <a:p>
            <a:pPr lvl="1"/>
            <a:endParaRPr lang="de-DE" sz="1800"/>
          </a:p>
          <a:p>
            <a:r>
              <a:rPr lang="de-DE"/>
              <a:t>What are the typical patterns of headlines?</a:t>
            </a:r>
          </a:p>
          <a:p>
            <a:pPr lvl="1"/>
            <a:r>
              <a:rPr lang="de-DE" sz="1800"/>
              <a:t>Does your query account for all headlines in the BNC?</a:t>
            </a:r>
          </a:p>
          <a:p>
            <a:pPr lvl="1"/>
            <a:endParaRPr lang="de-DE"/>
          </a:p>
          <a:p>
            <a:r>
              <a:rPr lang="de-DE"/>
              <a:t>Can you find inflected forms of verbs (≠ base form)?</a:t>
            </a:r>
          </a:p>
          <a:p>
            <a:pPr lvl="1"/>
            <a:r>
              <a:rPr lang="de-DE" sz="1800"/>
              <a:t>hint: </a:t>
            </a:r>
            <a:r>
              <a:rPr lang="de-DE" sz="180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normalize(word, "c") </a:t>
            </a:r>
            <a:r>
              <a:rPr lang="de-DE" sz="1800"/>
              <a:t>➞ lowercased word form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9599C-57AD-A224-FAD7-415256BE3C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50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4655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Corpora: Other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8034338" algn="r"/>
              </a:tabLst>
            </a:pPr>
            <a:r>
              <a:rPr lang="de-DE"/>
              <a:t>Few reference corpora available (similar to BNC)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2"/>
              </a:rPr>
              <a:t>American National Corpus</a:t>
            </a:r>
            <a:r>
              <a:rPr lang="de-DE"/>
              <a:t> aborted at 15 M words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German </a:t>
            </a:r>
            <a:r>
              <a:rPr lang="de-DE">
                <a:hlinkClick r:id="rId3"/>
              </a:rPr>
              <a:t>DeReKo</a:t>
            </a:r>
            <a:r>
              <a:rPr lang="de-DE"/>
              <a:t> (53 G words) and </a:t>
            </a:r>
            <a:r>
              <a:rPr lang="de-DE">
                <a:hlinkClick r:id="rId4"/>
              </a:rPr>
              <a:t>DWDS</a:t>
            </a:r>
            <a:r>
              <a:rPr lang="de-DE"/>
              <a:t> (balanced core 100 M, extension 28 G)</a:t>
            </a:r>
            <a:br>
              <a:rPr lang="de-DE"/>
            </a:br>
            <a:r>
              <a:rPr lang="de-DE"/>
              <a:t>only with limited Web access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5"/>
              </a:rPr>
              <a:t>Frantext</a:t>
            </a:r>
            <a:r>
              <a:rPr lang="de-DE"/>
              <a:t> only paid &amp; limited Web access (ca. 200 M words)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6"/>
              </a:rPr>
              <a:t>Hungarian National Corpus</a:t>
            </a:r>
            <a:r>
              <a:rPr lang="de-DE"/>
              <a:t> (ca. 100 M words)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7"/>
              </a:rPr>
              <a:t>Corpus Brasileiro</a:t>
            </a:r>
            <a:r>
              <a:rPr lang="de-DE"/>
              <a:t> (ca. 1 G words)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most w/o substantial amounts of spoken language</a:t>
            </a:r>
          </a:p>
          <a:p>
            <a:pPr lvl="1">
              <a:tabLst>
                <a:tab pos="8034338" algn="r"/>
              </a:tabLst>
            </a:pPr>
            <a:endParaRPr lang="de-DE"/>
          </a:p>
          <a:p>
            <a:pPr>
              <a:tabLst>
                <a:tab pos="8034338" algn="r"/>
              </a:tabLst>
            </a:pPr>
            <a:r>
              <a:rPr lang="de-DE"/>
              <a:t>Newspaper corpora difficult to acquire</a:t>
            </a:r>
          </a:p>
          <a:p>
            <a:pPr lvl="1">
              <a:tabLst>
                <a:tab pos="8034338" algn="r"/>
              </a:tabLst>
            </a:pPr>
            <a:r>
              <a:rPr lang="de-DE">
                <a:hlinkClick r:id="rId8"/>
              </a:rPr>
              <a:t>LexisNexis</a:t>
            </a:r>
            <a:r>
              <a:rPr lang="de-DE"/>
              <a:t> does not allow systematic download &amp; analysis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newspaper publishers often ask steep prices</a:t>
            </a:r>
          </a:p>
          <a:p>
            <a:pPr lvl="1">
              <a:tabLst>
                <a:tab pos="8034338" algn="r"/>
              </a:tabLst>
            </a:pPr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1152731" y="1698052"/>
            <a:ext cx="101149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http://www.anc.org/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61325" y="2040883"/>
            <a:ext cx="235000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https://cosmas2.ids-mannheim.de/cosmas2-web/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15079" y="2040882"/>
            <a:ext cx="20101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http://www.dwds.de/ressourcen/korpora/</a:t>
            </a:r>
            <a:endParaRPr lang="de-DE" sz="9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52731" y="2694701"/>
            <a:ext cx="114294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http://www.frantext.fr/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52731" y="3060682"/>
            <a:ext cx="218329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http://corpus.nytud.hu/mnsz/index_eng.html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52731" y="3423743"/>
            <a:ext cx="225702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http://corpusbrasileiro.pucsp.br/cb/Inicial.html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2731" y="4916242"/>
            <a:ext cx="134171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http://www.lexisnexis.com/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7EE8FED-9F5E-C75E-B0A9-C35C0CCDBC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47201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Corpora: Parallel corpora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9328150" algn="r"/>
              </a:tabLst>
            </a:pPr>
            <a:r>
              <a:rPr lang="de-DE">
                <a:hlinkClick r:id="rId2"/>
              </a:rPr>
              <a:t>EuroParl</a:t>
            </a:r>
            <a:r>
              <a:rPr lang="de-DE"/>
              <a:t> debates of the EU Parliament	10 – 60 M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parallel corpus with translations into 21 EU languages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aligned at sentence level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3"/>
              </a:rPr>
              <a:t>OpenSubtitles 2016</a:t>
            </a:r>
            <a:r>
              <a:rPr lang="de-DE"/>
              <a:t>	up to 2.5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parallel corpus of movie subtitles in 60 languages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Parallel Web corpus (</a:t>
            </a:r>
            <a:r>
              <a:rPr lang="de-DE">
                <a:hlinkClick r:id="rId4"/>
              </a:rPr>
              <a:t>linguatools</a:t>
            </a:r>
            <a:r>
              <a:rPr lang="de-DE"/>
              <a:t>)	ca. 200 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5626" y="1343141"/>
            <a:ext cx="185627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http://diates.lingfil.uu.se/Europarl.php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5626" y="2473333"/>
            <a:ext cx="235160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http://diates.lingfil.uu.se/OpenSubtitles2016.php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29846" y="3267351"/>
            <a:ext cx="404277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http://linguatools.org/tools/corpora/webcrawl-parallel-corpus-german-english-2015/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25D5D-20C9-40C9-932E-9C327B7BFA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1310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Corpora:  Web corpora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6225">
              <a:tabLst>
                <a:tab pos="9328150" algn="r"/>
              </a:tabLst>
            </a:pPr>
            <a:r>
              <a:rPr lang="de-DE">
                <a:hlinkClick r:id="rId2"/>
              </a:rPr>
              <a:t>WaCky</a:t>
            </a:r>
            <a:r>
              <a:rPr lang="de-DE"/>
              <a:t> (Web as Corpus kool ynitiative)	ca. 2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first publicly available Web corpora (EN, DE, FR, IT)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3"/>
              </a:rPr>
              <a:t>Aranea</a:t>
            </a:r>
            <a:r>
              <a:rPr lang="de-DE"/>
              <a:t> collection	1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Web corpora in 12 languages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Corpora from the Web (</a:t>
            </a:r>
            <a:r>
              <a:rPr lang="de-DE">
                <a:hlinkClick r:id="rId4"/>
              </a:rPr>
              <a:t>COW</a:t>
            </a:r>
            <a:r>
              <a:rPr lang="de-DE"/>
              <a:t>)	5 – 20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up-to-date Web corpora in DE, EN, FR, ES, NL, SV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5"/>
              </a:rPr>
              <a:t>USENET</a:t>
            </a:r>
            <a:r>
              <a:rPr lang="de-DE"/>
              <a:t> newsgroup corpus	ca. 7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newsgroup postings from 2005–2011</a:t>
            </a:r>
          </a:p>
          <a:p>
            <a:pPr marL="276225">
              <a:tabLst>
                <a:tab pos="9328150" algn="r"/>
              </a:tabLst>
            </a:pPr>
            <a:r>
              <a:rPr lang="de-DE"/>
              <a:t>Global Web-based English (</a:t>
            </a:r>
            <a:r>
              <a:rPr lang="de-DE">
                <a:hlinkClick r:id="rId6"/>
              </a:rPr>
              <a:t>GloWbE</a:t>
            </a:r>
            <a:r>
              <a:rPr lang="de-DE"/>
              <a:t>)	ca. 2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onle limited Web access via BYU</a:t>
            </a:r>
          </a:p>
          <a:p>
            <a:pPr marL="276225">
              <a:tabLst>
                <a:tab pos="9328150" algn="r"/>
              </a:tabLst>
            </a:pPr>
            <a:r>
              <a:rPr lang="de-DE">
                <a:hlinkClick r:id="rId7"/>
              </a:rPr>
              <a:t>TenTen</a:t>
            </a:r>
            <a:r>
              <a:rPr lang="de-DE"/>
              <a:t> corpus family (≥ 10</a:t>
            </a:r>
            <a:r>
              <a:rPr lang="de-DE" baseline="30000"/>
              <a:t>10</a:t>
            </a:r>
            <a:r>
              <a:rPr lang="de-DE"/>
              <a:t> tokens in many languages)	up to 36 G</a:t>
            </a:r>
          </a:p>
          <a:p>
            <a:pPr lvl="1">
              <a:tabLst>
                <a:tab pos="8034338" algn="r"/>
              </a:tabLst>
            </a:pPr>
            <a:r>
              <a:rPr lang="de-DE"/>
              <a:t>only accessible in commercial Sketch Engine</a:t>
            </a:r>
          </a:p>
          <a:p>
            <a:pPr>
              <a:tabLst>
                <a:tab pos="8034338" algn="r"/>
              </a:tabLst>
            </a:pPr>
            <a:r>
              <a:rPr lang="de-DE"/>
              <a:t>Crawl your own (specialized) corpus with </a:t>
            </a:r>
            <a:r>
              <a:rPr lang="de-DE">
                <a:hlinkClick r:id="rId8"/>
              </a:rPr>
              <a:t>BootCaT</a:t>
            </a:r>
            <a:endParaRPr lang="de-DE"/>
          </a:p>
        </p:txBody>
      </p:sp>
      <p:sp>
        <p:nvSpPr>
          <p:cNvPr id="4" name="TextBox 3"/>
          <p:cNvSpPr txBox="1"/>
          <p:nvPr/>
        </p:nvSpPr>
        <p:spPr>
          <a:xfrm>
            <a:off x="794052" y="1346777"/>
            <a:ext cx="2390078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http://wacky.sslmit.unibo.it/doku.php?id=corpora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4052" y="2101301"/>
            <a:ext cx="200535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http://sketch.juls.savba.sk/aranea_about/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4052" y="3688099"/>
            <a:ext cx="4108497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http://www.psych.ualberta.ca/~westburylab/downloads/usenetcorpus.download.html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65380" y="2884931"/>
            <a:ext cx="1526059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http://corporafromtheweb.org/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84664" y="4471729"/>
            <a:ext cx="150522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http://corpus.byu.edu/glowbe/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42519" y="6044111"/>
            <a:ext cx="124553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http://bootcat.dipintra.it/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06C3A0-6289-FDBA-3218-EC6D86421EA4}"/>
              </a:ext>
            </a:extLst>
          </p:cNvPr>
          <p:cNvSpPr txBox="1"/>
          <p:nvPr/>
        </p:nvSpPr>
        <p:spPr>
          <a:xfrm>
            <a:off x="804557" y="5265065"/>
            <a:ext cx="2979983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tabLst>
                <a:tab pos="8034338" algn="r"/>
              </a:tabLst>
              <a:defRPr sz="1000">
                <a:solidFill>
                  <a:schemeClr val="accent2"/>
                </a:solidFill>
              </a:defRPr>
            </a:lvl1pPr>
          </a:lstStyle>
          <a:p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https://www.sketchengine.eu/documentation/tenten-corpora/</a:t>
            </a:r>
            <a:r>
              <a:rPr lang="de-DE" sz="9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50DA341-266A-8659-1FDD-28C9A8CB2A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0613C82-7869-6749-8B64-6E6BEACED82A}" type="slidenum">
              <a:rPr lang="de-DE"/>
              <a:pPr>
                <a:defRPr/>
              </a:pPr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6185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CC230-B5A3-5D00-E7A8-4DB0966C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>
                <a:solidFill>
                  <a:schemeClr val="accent5">
                    <a:lumMod val="75000"/>
                  </a:schemeClr>
                </a:solidFill>
              </a:rPr>
              <a:t>Catching up:</a:t>
            </a:r>
            <a:r>
              <a:rPr lang="en-US" sz="3600"/>
              <a:t> Corpus design</a:t>
            </a:r>
          </a:p>
        </p:txBody>
      </p:sp>
    </p:spTree>
    <p:extLst>
      <p:ext uri="{BB962C8B-B14F-4D97-AF65-F5344CB8AC3E}">
        <p14:creationId xmlns:p14="http://schemas.microsoft.com/office/powerpoint/2010/main" val="4219371789"/>
      </p:ext>
    </p:extLst>
  </p:cSld>
  <p:clrMapOvr>
    <a:masterClrMapping/>
  </p:clrMapOvr>
</p:sld>
</file>

<file path=ppt/theme/theme1.xml><?xml version="1.0" encoding="utf-8"?>
<a:theme xmlns:a="http://schemas.openxmlformats.org/drawingml/2006/main" name="FAU Presentation Evert">
  <a:themeElements>
    <a:clrScheme name="Grundlagen CL 1">
      <a:dk1>
        <a:srgbClr val="000000"/>
      </a:dk1>
      <a:lt1>
        <a:srgbClr val="FFFFFF"/>
      </a:lt1>
      <a:dk2>
        <a:srgbClr val="003865"/>
      </a:dk2>
      <a:lt2>
        <a:srgbClr val="F3EEDF"/>
      </a:lt2>
      <a:accent1>
        <a:srgbClr val="003866"/>
      </a:accent1>
      <a:accent2>
        <a:srgbClr val="8D1428"/>
      </a:accent2>
      <a:accent3>
        <a:srgbClr val="009B6E"/>
      </a:accent3>
      <a:accent4>
        <a:srgbClr val="98A3AE"/>
      </a:accent4>
      <a:accent5>
        <a:srgbClr val="C99313"/>
      </a:accent5>
      <a:accent6>
        <a:srgbClr val="00B1EB"/>
      </a:accent6>
      <a:hlink>
        <a:srgbClr val="003865"/>
      </a:hlink>
      <a:folHlink>
        <a:srgbClr val="003765"/>
      </a:folHlink>
    </a:clrScheme>
    <a:fontScheme name="Cronus">
      <a:majorFont>
        <a:latin typeface="Georgia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华文新魏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000" dirty="0" err="1">
            <a:latin typeface="Calibri" panose="020F0502020204030204" pitchFamily="34" charset="0"/>
            <a:cs typeface="Calibri" panose="020F0502020204030204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000" dirty="0" err="1" smtClean="0">
            <a:latin typeface="Calibri" panose="020F0502020204030204" pitchFamily="34" charset="0"/>
            <a:cs typeface="Calibri" panose="020F050202020403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FAU Presentation Evert.potx</Template>
  <TotalTime>6953</TotalTime>
  <Words>5798</Words>
  <Application>Microsoft Macintosh PowerPoint</Application>
  <PresentationFormat>Widescreen</PresentationFormat>
  <Paragraphs>683</Paragraphs>
  <Slides>50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Arial</vt:lpstr>
      <vt:lpstr>Calibri</vt:lpstr>
      <vt:lpstr>Candara</vt:lpstr>
      <vt:lpstr>Consolas</vt:lpstr>
      <vt:lpstr>Helvetica Neue</vt:lpstr>
      <vt:lpstr>Lucida Grande</vt:lpstr>
      <vt:lpstr>Lucida Sans Typewriter</vt:lpstr>
      <vt:lpstr>FAU Presentation Evert</vt:lpstr>
      <vt:lpstr>HS Corpus Linguistics / Korpuslinguistik  5. Representation formats &amp; corpus queries</vt:lpstr>
      <vt:lpstr>Catching up: Overview of existing corpora</vt:lpstr>
      <vt:lpstr>Types of corpora</vt:lpstr>
      <vt:lpstr>Some corpora everybody should know</vt:lpstr>
      <vt:lpstr>Corpora: English</vt:lpstr>
      <vt:lpstr>Corpora: Other languages</vt:lpstr>
      <vt:lpstr>Corpora: Parallel corpora</vt:lpstr>
      <vt:lpstr>Corpora:  Web corpora</vt:lpstr>
      <vt:lpstr>Catching up: Corpus design</vt:lpstr>
      <vt:lpstr>Representativeness &amp; sampling</vt:lpstr>
      <vt:lpstr>Representativeness &amp; sampling</vt:lpstr>
      <vt:lpstr>Brainstorming</vt:lpstr>
      <vt:lpstr>Representation formats</vt:lpstr>
      <vt:lpstr>Corpus annotation: raw text + metadata</vt:lpstr>
      <vt:lpstr>Corpus annotation: tokenization</vt:lpstr>
      <vt:lpstr>Corpus annotation: sentence segmentation</vt:lpstr>
      <vt:lpstr>Corpus annotation: part-of-speech (POS) tagging</vt:lpstr>
      <vt:lpstr>Corpus annotation: lemmatization</vt:lpstr>
      <vt:lpstr>XML markup of annotation Standard for data interchange &amp; archiving</vt:lpstr>
      <vt:lpstr>XML markup of annotation Standard for data interchange &amp; archiving</vt:lpstr>
      <vt:lpstr>XML markup of annotation Standard for data interchange &amp; archiving</vt:lpstr>
      <vt:lpstr>XML standards</vt:lpstr>
      <vt:lpstr>TEI standard (BNC)</vt:lpstr>
      <vt:lpstr>TEI standard (BNC)</vt:lpstr>
      <vt:lpstr>Vertical text format (.vrt) Simpler, more efficient format ➞ used by CWB &amp; NLP tools</vt:lpstr>
      <vt:lpstr>Vertical text format (.vrt) Text metadata encoded in XML start tags (not in header!)</vt:lpstr>
      <vt:lpstr>CoNLL format Vertical text without the metadata</vt:lpstr>
      <vt:lpstr>CWB data model Efficient binary format used by indexing &amp; query tools</vt:lpstr>
      <vt:lpstr>CWB data model Efficient binary format used by indexing &amp; query tools</vt:lpstr>
      <vt:lpstr>CWB data model Efficient binary format used by indexing &amp; query tools</vt:lpstr>
      <vt:lpstr>Corpus queries</vt:lpstr>
      <vt:lpstr>CQPweb</vt:lpstr>
      <vt:lpstr>Other Web UIs @ FAU</vt:lpstr>
      <vt:lpstr>Other Web interfaces using the same CWB technology</vt:lpstr>
      <vt:lpstr>Other Web interfaces using the same CWB technology</vt:lpstr>
      <vt:lpstr>Further Web interfaces</vt:lpstr>
      <vt:lpstr>Simple query syntax</vt:lpstr>
      <vt:lpstr>CEQL quickstart</vt:lpstr>
      <vt:lpstr>CEQL quickstart</vt:lpstr>
      <vt:lpstr>CQPweb &amp; CEQL practice</vt:lpstr>
      <vt:lpstr>CQP query syntax</vt:lpstr>
      <vt:lpstr>CQP queries: single tokens</vt:lpstr>
      <vt:lpstr>Regular expressions</vt:lpstr>
      <vt:lpstr>PCRE regular expressions PCRE = Perl-compatible regular expressions</vt:lpstr>
      <vt:lpstr>PCRE regular expressions PCRE = Perl-compatible regular expressions</vt:lpstr>
      <vt:lpstr>CQP queries: single tokens</vt:lpstr>
      <vt:lpstr>CQP queries: token sequences</vt:lpstr>
      <vt:lpstr>CQP queries: s-attributes</vt:lpstr>
      <vt:lpstr>CQP queries: token sequences</vt:lpstr>
      <vt:lpstr>CQP query practice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WA</dc:creator>
  <cp:lastModifiedBy>Evert, Stephanie</cp:lastModifiedBy>
  <cp:revision>988</cp:revision>
  <cp:lastPrinted>2011-07-19T13:40:57Z</cp:lastPrinted>
  <dcterms:created xsi:type="dcterms:W3CDTF">2011-04-01T11:47:04Z</dcterms:created>
  <dcterms:modified xsi:type="dcterms:W3CDTF">2022-06-16T18:46:05Z</dcterms:modified>
</cp:coreProperties>
</file>

<file path=docProps/thumbnail.jpeg>
</file>